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4"/>
    <p:sldMasterId id="2147483666" r:id="rId5"/>
    <p:sldMasterId id="2147483691" r:id="rId6"/>
  </p:sldMasterIdLst>
  <p:notesMasterIdLst>
    <p:notesMasterId r:id="rId19"/>
  </p:notesMasterIdLst>
  <p:sldIdLst>
    <p:sldId id="256" r:id="rId7"/>
    <p:sldId id="695" r:id="rId8"/>
    <p:sldId id="692" r:id="rId9"/>
    <p:sldId id="699" r:id="rId10"/>
    <p:sldId id="678" r:id="rId11"/>
    <p:sldId id="694" r:id="rId12"/>
    <p:sldId id="690" r:id="rId13"/>
    <p:sldId id="700" r:id="rId14"/>
    <p:sldId id="681" r:id="rId15"/>
    <p:sldId id="698" r:id="rId16"/>
    <p:sldId id="696" r:id="rId17"/>
    <p:sldId id="275" r:id="rId18"/>
  </p:sldIdLst>
  <p:sldSz cx="12192000" cy="6858000"/>
  <p:notesSz cx="9940925" cy="6808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B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76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2016"/>
          </a:xfrm>
          <a:prstGeom prst="rect">
            <a:avLst/>
          </a:prstGeom>
        </p:spPr>
        <p:txBody>
          <a:bodyPr vert="horz" lIns="80394" tIns="40197" rIns="80394" bIns="4019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0602" y="0"/>
            <a:ext cx="4307734" cy="342016"/>
          </a:xfrm>
          <a:prstGeom prst="rect">
            <a:avLst/>
          </a:prstGeom>
        </p:spPr>
        <p:txBody>
          <a:bodyPr vert="horz" lIns="80394" tIns="40197" rIns="80394" bIns="40197" rtlCol="0"/>
          <a:lstStyle>
            <a:lvl1pPr algn="r">
              <a:defRPr sz="1100"/>
            </a:lvl1pPr>
          </a:lstStyle>
          <a:p>
            <a:fld id="{436612E3-ABE0-4A74-A6BC-B769D0235A39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394" tIns="40197" rIns="80394" bIns="4019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093" y="3276730"/>
            <a:ext cx="7952740" cy="2680960"/>
          </a:xfrm>
          <a:prstGeom prst="rect">
            <a:avLst/>
          </a:prstGeom>
        </p:spPr>
        <p:txBody>
          <a:bodyPr vert="horz" lIns="80394" tIns="40197" rIns="80394" bIns="4019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6773"/>
            <a:ext cx="4307734" cy="342015"/>
          </a:xfrm>
          <a:prstGeom prst="rect">
            <a:avLst/>
          </a:prstGeom>
        </p:spPr>
        <p:txBody>
          <a:bodyPr vert="horz" lIns="80394" tIns="40197" rIns="80394" bIns="4019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0602" y="6466773"/>
            <a:ext cx="4307734" cy="342015"/>
          </a:xfrm>
          <a:prstGeom prst="rect">
            <a:avLst/>
          </a:prstGeom>
        </p:spPr>
        <p:txBody>
          <a:bodyPr vert="horz" lIns="80394" tIns="40197" rIns="80394" bIns="40197" rtlCol="0" anchor="b"/>
          <a:lstStyle>
            <a:lvl1pPr algn="r">
              <a:defRPr sz="1100"/>
            </a:lvl1pPr>
          </a:lstStyle>
          <a:p>
            <a:fld id="{A3AA4832-E4E9-4327-A3B5-ED0DEDFA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003800" cy="6858000"/>
          </a:xfrm>
          <a:custGeom>
            <a:avLst/>
            <a:gdLst/>
            <a:ahLst/>
            <a:cxnLst/>
            <a:rect l="l" t="t" r="r" b="b"/>
            <a:pathLst>
              <a:path w="5003800" h="6858000">
                <a:moveTo>
                  <a:pt x="5003292" y="0"/>
                </a:moveTo>
                <a:lnTo>
                  <a:pt x="0" y="0"/>
                </a:lnTo>
                <a:lnTo>
                  <a:pt x="0" y="6858000"/>
                </a:lnTo>
                <a:lnTo>
                  <a:pt x="5003292" y="6858000"/>
                </a:lnTo>
                <a:lnTo>
                  <a:pt x="5003292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40435" y="944956"/>
            <a:ext cx="10511129" cy="1978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30097" y="4199635"/>
            <a:ext cx="10731804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8585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90"/>
              <a:t>21/02/2020</a:t>
            </a:r>
            <a:endParaRPr spc="-9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53056A-750B-4C4D-A0B5-B87F1D3D47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1" y="6149755"/>
            <a:ext cx="1792521" cy="5486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656429-2985-9E43-9933-EE17683C2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93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89D420-B858-C440-9289-47A4A236DA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C4DDA1-3EA2-8F4D-85FA-4F6EA422E82A}"/>
              </a:ext>
            </a:extLst>
          </p:cNvPr>
          <p:cNvSpPr/>
          <p:nvPr userDrawn="1"/>
        </p:nvSpPr>
        <p:spPr>
          <a:xfrm>
            <a:off x="1413933" y="1286116"/>
            <a:ext cx="9362017" cy="4321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8700000" algn="ctr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9A75C2-32D9-FE4C-9C79-5556A126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189" y="1989138"/>
            <a:ext cx="7921624" cy="208782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FD367-D328-D443-AB8A-715F16821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5188" y="4076964"/>
            <a:ext cx="7921624" cy="7918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8DA0F-17CD-4743-847C-C0B151414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6249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799">
          <p15:clr>
            <a:srgbClr val="FBAE40"/>
          </p15:clr>
        </p15:guide>
        <p15:guide id="6" orient="horz" pos="3521">
          <p15:clr>
            <a:srgbClr val="FBAE40"/>
          </p15:clr>
        </p15:guide>
        <p15:guide id="7" pos="892">
          <p15:clr>
            <a:srgbClr val="FBAE40"/>
          </p15:clr>
        </p15:guide>
        <p15:guide id="8" pos="6788">
          <p15:clr>
            <a:srgbClr val="FBAE40"/>
          </p15:clr>
        </p15:guide>
        <p15:guide id="9" pos="1345">
          <p15:clr>
            <a:srgbClr val="FBAE40"/>
          </p15:clr>
        </p15:guide>
        <p15:guide id="10" pos="6335">
          <p15:clr>
            <a:srgbClr val="FBAE40"/>
          </p15:clr>
        </p15:guide>
        <p15:guide id="11" orient="horz" pos="1253">
          <p15:clr>
            <a:srgbClr val="FBAE40"/>
          </p15:clr>
        </p15:guide>
        <p15:guide id="12" orient="horz" pos="306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1A7F3C-2DCE-5344-8D9A-E7EAF931B073}"/>
              </a:ext>
            </a:extLst>
          </p:cNvPr>
          <p:cNvSpPr/>
          <p:nvPr userDrawn="1"/>
        </p:nvSpPr>
        <p:spPr>
          <a:xfrm>
            <a:off x="1416050" y="2363415"/>
            <a:ext cx="9359900" cy="2131171"/>
          </a:xfrm>
          <a:prstGeom prst="rect">
            <a:avLst/>
          </a:prstGeom>
          <a:blipFill dpi="0" rotWithShape="1">
            <a:blip r:embed="rId2">
              <a:alphaModFix amt="14000"/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720000" rIns="720000" bIns="720000" rtlCol="0" anchor="ctr">
            <a:spAutoFit/>
          </a:bodyPr>
          <a:lstStyle/>
          <a:p>
            <a:pPr algn="ctr"/>
            <a:r>
              <a:rPr lang="en-GB" sz="4400">
                <a:latin typeface="+mj-lt"/>
              </a:rPr>
              <a:t>Click to edit Master title style</a:t>
            </a:r>
            <a:endParaRPr lang="en-US" sz="4400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FD59D2-103E-9E43-82E9-DFA14CFEF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2455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892">
          <p15:clr>
            <a:srgbClr val="FBAE40"/>
          </p15:clr>
        </p15:guide>
        <p15:guide id="2" pos="6788">
          <p15:clr>
            <a:srgbClr val="FBAE40"/>
          </p15:clr>
        </p15:guide>
        <p15:guide id="3" orient="horz" pos="799">
          <p15:clr>
            <a:srgbClr val="FBAE40"/>
          </p15:clr>
        </p15:guide>
        <p15:guide id="7" orient="horz" pos="352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19999"/>
            <a:ext cx="5949919" cy="251088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38189F6-97D8-5F4D-889D-8ECCB6D017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8188" y="1619250"/>
            <a:ext cx="4408487" cy="4689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8DC8E-7A96-4744-952C-070C0837C5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DA5BFD-8C1D-4D4E-9B76-C6A5445F5F6C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 rot="10800000">
            <a:off x="10750414" y="0"/>
            <a:ext cx="1441585" cy="1255825"/>
          </a:xfrm>
          <a:prstGeom prst="rtTriangle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160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Continu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accent4"/>
          </a:solidFill>
        </p:spPr>
        <p:txBody>
          <a:bodyPr wrap="square" lIns="684000" tIns="540000" rIns="360000" bIns="216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19999"/>
            <a:ext cx="5958972" cy="251088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3B3E810-D88D-4642-B8C3-69CF6B9C4C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8188" y="1619250"/>
            <a:ext cx="4408487" cy="4689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23D23-1DC3-C743-A7EA-C97326F8FB05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255825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31876-628B-C34F-AFAB-9C786284FED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6272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featu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DE383A-C06B-6C41-ADAB-6A3A33C23C8C}"/>
              </a:ext>
            </a:extLst>
          </p:cNvPr>
          <p:cNvSpPr/>
          <p:nvPr userDrawn="1"/>
        </p:nvSpPr>
        <p:spPr>
          <a:xfrm>
            <a:off x="695325" y="2349499"/>
            <a:ext cx="10801350" cy="39507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049" y="3068638"/>
            <a:ext cx="9359901" cy="251088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23BEA6A-078C-CA4C-9294-1251235CD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1620000"/>
            <a:ext cx="10801350" cy="58237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DDFB1C5F-68FF-6D44-A478-9F19F1884CC6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255825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1A420-20EF-2843-A237-8C33DAC30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4800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892">
          <p15:clr>
            <a:srgbClr val="FBAE40"/>
          </p15:clr>
        </p15:guide>
        <p15:guide id="2" orient="horz" pos="1480">
          <p15:clr>
            <a:srgbClr val="FBAE40"/>
          </p15:clr>
        </p15:guide>
        <p15:guide id="3" orient="horz" pos="3521">
          <p15:clr>
            <a:srgbClr val="FBAE40"/>
          </p15:clr>
        </p15:guide>
        <p15:guide id="4" pos="6788">
          <p15:clr>
            <a:srgbClr val="FBAE40"/>
          </p15:clr>
        </p15:guide>
        <p15:guide id="5" orient="horz" pos="193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x2 featu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DE383A-C06B-6C41-ADAB-6A3A33C23C8C}"/>
              </a:ext>
            </a:extLst>
          </p:cNvPr>
          <p:cNvSpPr/>
          <p:nvPr userDrawn="1"/>
        </p:nvSpPr>
        <p:spPr>
          <a:xfrm>
            <a:off x="695325" y="2349499"/>
            <a:ext cx="5220000" cy="39507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050" y="2792494"/>
            <a:ext cx="3930502" cy="310181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23BEA6A-078C-CA4C-9294-1251235CD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1620000"/>
            <a:ext cx="10801350" cy="58237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26C965-F0A8-CB4B-A0AA-B500883B3854}"/>
              </a:ext>
            </a:extLst>
          </p:cNvPr>
          <p:cNvSpPr/>
          <p:nvPr userDrawn="1"/>
        </p:nvSpPr>
        <p:spPr>
          <a:xfrm>
            <a:off x="6276677" y="2349499"/>
            <a:ext cx="5220000" cy="39507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CD82F90-46A9-FD44-9774-70C80211B0D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827147" y="2792494"/>
            <a:ext cx="3930502" cy="310181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3490EC14-1B94-4C41-A352-6A332450F001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255825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48E73-BE7E-6A4A-8A94-AE854177919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3068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892">
          <p15:clr>
            <a:srgbClr val="FBAE40"/>
          </p15:clr>
        </p15:guide>
        <p15:guide id="2" orient="horz" pos="1480">
          <p15:clr>
            <a:srgbClr val="FBAE40"/>
          </p15:clr>
        </p15:guide>
        <p15:guide id="3" orient="horz" pos="3521">
          <p15:clr>
            <a:srgbClr val="FBAE40"/>
          </p15:clr>
        </p15:guide>
        <p15:guide id="4" pos="6788">
          <p15:clr>
            <a:srgbClr val="FBAE40"/>
          </p15:clr>
        </p15:guide>
        <p15:guide id="5" orient="horz" pos="1933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9075" y="3256211"/>
            <a:ext cx="3297600" cy="1524328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7AB93C-ECCC-5049-9693-B3B88AE99B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5325" y="3256212"/>
            <a:ext cx="3298084" cy="1524328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8E6CA7-75F2-2841-9E6E-1F8A68FBA1E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47200" y="3256211"/>
            <a:ext cx="3297600" cy="1524328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5825"/>
          </a:xfrm>
          <a:solidFill>
            <a:schemeClr val="tx2"/>
          </a:solidFill>
        </p:spPr>
        <p:txBody>
          <a:bodyPr wrap="square" lIns="684000" tIns="576000" rIns="360000" bIns="18000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37E763-F2F1-2445-AF04-4778F54237FE}"/>
              </a:ext>
            </a:extLst>
          </p:cNvPr>
          <p:cNvCxnSpPr>
            <a:cxnSpLocks/>
            <a:stCxn id="14" idx="6"/>
            <a:endCxn id="23" idx="2"/>
          </p:cNvCxnSpPr>
          <p:nvPr userDrawn="1"/>
        </p:nvCxnSpPr>
        <p:spPr>
          <a:xfrm>
            <a:off x="3064213" y="2370182"/>
            <a:ext cx="2312191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839977-D6D1-AD48-AF9A-1E12BF799B0B}"/>
              </a:ext>
            </a:extLst>
          </p:cNvPr>
          <p:cNvCxnSpPr>
            <a:cxnSpLocks/>
            <a:stCxn id="23" idx="6"/>
            <a:endCxn id="25" idx="2"/>
          </p:cNvCxnSpPr>
          <p:nvPr userDrawn="1"/>
        </p:nvCxnSpPr>
        <p:spPr>
          <a:xfrm>
            <a:off x="6815596" y="2370182"/>
            <a:ext cx="2313175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F47F97-613F-CC4D-BE2A-4AFF7D7D6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5021" y="1649527"/>
            <a:ext cx="1439192" cy="1441310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102014CA-27A0-BB42-A110-4F9A18F3D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76404" y="1649527"/>
            <a:ext cx="1439192" cy="1441310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EACE4225-03D8-D842-A0C4-0AA59411F9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28771" y="1650020"/>
            <a:ext cx="1438208" cy="1440324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02B6170A-2013-5443-8835-DB0E001A8590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440440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FA5861-E19B-EA4A-9415-4723043F962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9407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441" y="3259658"/>
            <a:ext cx="2520000" cy="2299925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7AB93C-ECCC-5049-9693-B3B88AE99B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5325" y="3259658"/>
            <a:ext cx="2520000" cy="2041393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8E6CA7-75F2-2841-9E6E-1F8A68FBA1E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414559" y="3259658"/>
            <a:ext cx="2520000" cy="2299925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5825"/>
          </a:xfrm>
          <a:solidFill>
            <a:schemeClr val="tx2"/>
          </a:solidFill>
        </p:spPr>
        <p:txBody>
          <a:bodyPr wrap="square" lIns="684000" tIns="576000" rIns="360000" bIns="18000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37E763-F2F1-2445-AF04-4778F54237FE}"/>
              </a:ext>
            </a:extLst>
          </p:cNvPr>
          <p:cNvCxnSpPr>
            <a:cxnSpLocks/>
            <a:stCxn id="14" idx="6"/>
            <a:endCxn id="23" idx="2"/>
          </p:cNvCxnSpPr>
          <p:nvPr userDrawn="1"/>
        </p:nvCxnSpPr>
        <p:spPr>
          <a:xfrm>
            <a:off x="2641653" y="2373629"/>
            <a:ext cx="1314786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839977-D6D1-AD48-AF9A-1E12BF799B0B}"/>
              </a:ext>
            </a:extLst>
          </p:cNvPr>
          <p:cNvCxnSpPr>
            <a:cxnSpLocks/>
            <a:stCxn id="23" idx="6"/>
            <a:endCxn id="25" idx="2"/>
          </p:cNvCxnSpPr>
          <p:nvPr userDrawn="1"/>
        </p:nvCxnSpPr>
        <p:spPr>
          <a:xfrm>
            <a:off x="5395631" y="2373629"/>
            <a:ext cx="1402706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F47F97-613F-CC4D-BE2A-4AFF7D7D6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2461" y="1652974"/>
            <a:ext cx="1439192" cy="1441310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102014CA-27A0-BB42-A110-4F9A18F3D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6439" y="1652974"/>
            <a:ext cx="1439192" cy="1441310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EACE4225-03D8-D842-A0C4-0AA59411F9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98337" y="1653467"/>
            <a:ext cx="1438208" cy="1440324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947FE2B6-5FD3-744E-9473-A4D720AA13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51331" y="1653467"/>
            <a:ext cx="1438208" cy="1440324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ED0A19-F6B6-CF41-A713-DFB0D10DA2C9}"/>
              </a:ext>
            </a:extLst>
          </p:cNvPr>
          <p:cNvCxnSpPr>
            <a:cxnSpLocks/>
            <a:stCxn id="25" idx="6"/>
            <a:endCxn id="19" idx="2"/>
          </p:cNvCxnSpPr>
          <p:nvPr userDrawn="1"/>
        </p:nvCxnSpPr>
        <p:spPr>
          <a:xfrm>
            <a:off x="8236545" y="2373629"/>
            <a:ext cx="1314786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6C11487-6AF4-F145-A3D2-C1D3136D71B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976675" y="3259658"/>
            <a:ext cx="2520000" cy="2041393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4C331D6B-7B35-9746-B571-7A92391CD3E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 dirty="0"/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02B6170A-2013-5443-8835-DB0E001A8590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440440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32957927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2BDC3D-93E3-1241-9E10-5D6CDE6D5D9C}"/>
              </a:ext>
            </a:extLst>
          </p:cNvPr>
          <p:cNvSpPr/>
          <p:nvPr userDrawn="1"/>
        </p:nvSpPr>
        <p:spPr>
          <a:xfrm>
            <a:off x="-1" y="0"/>
            <a:ext cx="50027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59110"/>
            <a:ext cx="3959802" cy="984885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049" y="82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3EC2E-9E53-8748-A741-6569647C0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2231999"/>
            <a:ext cx="3959802" cy="4066891"/>
          </a:xfr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7AB93C-ECCC-5049-9693-B3B88AE99B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02049" y="190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8E6CA7-75F2-2841-9E6E-1F8A68FBA1E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2049" y="298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A6888AD-E6F2-9E4A-BD83-8DB194C0933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402049" y="406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494470E-D9CC-D744-81E9-496E19687D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02049" y="514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EF5C20-5EB2-914D-B010-2645CFEBBA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1938" y="82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0ECAA69A-3ABE-D74D-88DE-44BDE60833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41938" y="190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8B004E9-6E6D-5B49-A061-314B4507D4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50453" y="298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  <a:endParaRPr 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5DD2BBB1-8868-EE45-9F6F-72103A1257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1938" y="406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436F36B-8BA6-1A45-8A19-63961F100A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41938" y="514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72335-97E5-4E4E-8258-1E8F4B2F9518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B561EBD-0A0E-4F39-B621-25E2BB37BE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251180"/>
            <a:ext cx="179252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976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003800" cy="6858000"/>
          </a:xfrm>
          <a:custGeom>
            <a:avLst/>
            <a:gdLst/>
            <a:ahLst/>
            <a:cxnLst/>
            <a:rect l="l" t="t" r="r" b="b"/>
            <a:pathLst>
              <a:path w="5003800" h="6858000">
                <a:moveTo>
                  <a:pt x="5003292" y="0"/>
                </a:moveTo>
                <a:lnTo>
                  <a:pt x="0" y="0"/>
                </a:lnTo>
                <a:lnTo>
                  <a:pt x="0" y="6858000"/>
                </a:lnTo>
                <a:lnTo>
                  <a:pt x="5003292" y="6858000"/>
                </a:lnTo>
                <a:lnTo>
                  <a:pt x="5003292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8585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90"/>
              <a:t>21/02/2020</a:t>
            </a:r>
            <a:endParaRPr spc="-9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122362-C032-47B6-AB13-DCCDA758A9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1" y="6149755"/>
            <a:ext cx="1792521" cy="5486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6C0586-6CFF-974E-A5D6-3020AF6BEE6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500221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9" y="350832"/>
            <a:ext cx="4678338" cy="1348401"/>
          </a:xfrm>
          <a:solidFill>
            <a:schemeClr val="tx2"/>
          </a:solidFill>
        </p:spPr>
        <p:txBody>
          <a:bodyPr wrap="square" lIns="684000" tIns="216000" rIns="360000" bIns="14400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049" y="82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7AB93C-ECCC-5049-9693-B3B88AE99B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02049" y="190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8E6CA7-75F2-2841-9E6E-1F8A68FBA1E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2049" y="298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A6888AD-E6F2-9E4A-BD83-8DB194C0933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402049" y="406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494470E-D9CC-D744-81E9-496E19687D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02049" y="514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EF5C20-5EB2-914D-B010-2645CFEBBA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1938" y="82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0ECAA69A-3ABE-D74D-88DE-44BDE60833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41938" y="190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8B004E9-6E6D-5B49-A061-314B4507D4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50453" y="298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  <a:endParaRPr 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5DD2BBB1-8868-EE45-9F6F-72103A1257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1938" y="406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436F36B-8BA6-1A45-8A19-63961F100A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41938" y="514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D9700-F660-F54F-BB57-9D42877C626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7904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6C0586-6CFF-974E-A5D6-3020AF6BEE6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500221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9" y="350832"/>
            <a:ext cx="4678338" cy="1348401"/>
          </a:xfrm>
          <a:solidFill>
            <a:schemeClr val="tx2"/>
          </a:solidFill>
        </p:spPr>
        <p:txBody>
          <a:bodyPr wrap="square" lIns="684000" tIns="216000" rIns="360000" bIns="14400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34B04-2F52-AF43-90B7-3385D8FD47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40675" y="549275"/>
            <a:ext cx="6156000" cy="2311274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F639B6-45FC-C34C-86D7-2DA3D584E9D5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90420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2BDC3D-93E3-1241-9E10-5D6CDE6D5D9C}"/>
              </a:ext>
            </a:extLst>
          </p:cNvPr>
          <p:cNvSpPr/>
          <p:nvPr userDrawn="1"/>
        </p:nvSpPr>
        <p:spPr>
          <a:xfrm>
            <a:off x="0" y="0"/>
            <a:ext cx="5002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59110"/>
            <a:ext cx="3959802" cy="984885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675" y="555393"/>
            <a:ext cx="6156000" cy="2510880"/>
          </a:xfrm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sz="3200"/>
            </a:lvl1pPr>
            <a:lvl2pPr>
              <a:lnSpc>
                <a:spcPct val="120000"/>
              </a:lnSpc>
              <a:defRPr sz="2800"/>
            </a:lvl2pPr>
            <a:lvl3pPr>
              <a:lnSpc>
                <a:spcPct val="120000"/>
              </a:lnSpc>
              <a:defRPr sz="2400"/>
            </a:lvl3pPr>
            <a:lvl4pPr>
              <a:lnSpc>
                <a:spcPct val="120000"/>
              </a:lnSpc>
              <a:defRPr sz="2000"/>
            </a:lvl4pPr>
            <a:lvl5pPr>
              <a:lnSpc>
                <a:spcPct val="12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3EC2E-9E53-8748-A741-6569647C0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2232000"/>
            <a:ext cx="3959802" cy="4066890"/>
          </a:xfr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E236B-5A32-B844-A230-2E0E1929B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5ECAB8-6157-464D-9920-A0C7B23593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251180"/>
            <a:ext cx="179252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671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imag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00ABE3-1023-8941-9586-55FBCA8E05E7}"/>
              </a:ext>
            </a:extLst>
          </p:cNvPr>
          <p:cNvSpPr/>
          <p:nvPr userDrawn="1"/>
        </p:nvSpPr>
        <p:spPr>
          <a:xfrm>
            <a:off x="0" y="0"/>
            <a:ext cx="5002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F759F-AA42-8244-B059-2EFBF24FA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58000"/>
            <a:ext cx="3959801" cy="984885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96D37C-22A8-1B4A-872A-FA0B6BDA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02750" y="0"/>
            <a:ext cx="718925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E3207-4449-7C4B-B55D-91BE2EE1F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6" y="2232000"/>
            <a:ext cx="3959801" cy="4068000"/>
          </a:xfrm>
        </p:spPr>
        <p:txBody>
          <a:bodyPr lIns="0" tIns="0" rIns="0" bIns="0" anchor="t"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FE8A4-2653-654D-9CE3-B6EA88E9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130D44-D89A-4956-8AFC-5F907BE096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251180"/>
            <a:ext cx="179252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135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eft title with imag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00ABE3-1023-8941-9586-55FBCA8E05E7}"/>
              </a:ext>
            </a:extLst>
          </p:cNvPr>
          <p:cNvSpPr/>
          <p:nvPr userDrawn="1"/>
        </p:nvSpPr>
        <p:spPr>
          <a:xfrm>
            <a:off x="5002750" y="0"/>
            <a:ext cx="720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F759F-AA42-8244-B059-2EFBF24FA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49274"/>
            <a:ext cx="3959801" cy="984885"/>
          </a:xfrm>
        </p:spPr>
        <p:txBody>
          <a:bodyPr lIns="0" tIns="0" rIns="0" bIns="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96D37C-22A8-1B4A-872A-FA0B6BDA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2400" y="549275"/>
            <a:ext cx="6154275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E3207-4449-7C4B-B55D-91BE2EE1F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1800000"/>
            <a:ext cx="3959801" cy="3811588"/>
          </a:xfrm>
        </p:spPr>
        <p:txBody>
          <a:bodyPr lIns="0" tIns="0" rIns="0" bIns="0" anchor="t"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A846DED-3EE2-964A-95E2-D23092AB1B5F}"/>
              </a:ext>
            </a:extLst>
          </p:cNvPr>
          <p:cNvSpPr/>
          <p:nvPr userDrawn="1"/>
        </p:nvSpPr>
        <p:spPr>
          <a:xfrm flipH="1">
            <a:off x="10190282" y="5766887"/>
            <a:ext cx="2001715" cy="109111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D5645-5A76-4148-B058-A9B0B2CD3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21/02/2020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6917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DB250-E54E-F444-A9BE-0EE2955BB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C5A1E-C29C-4C41-899F-CE9C71ED9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828338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371570-6242-4A44-888B-32E3E8FF2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828338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E9E08-7DBC-2042-9FE4-7FC9D4021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141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63E13-8E3B-494A-AD95-84646EA55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82507-B878-4A4F-9A58-072188E9E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28338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2F3B0E-C55E-7C42-B1F1-417799658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D6813F-1929-EC45-B9F1-2027F6827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28338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7F9FDAC-D360-0A42-B738-BE30C1B6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1AA465-77E1-BF4E-B7E9-F9915E575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53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33183-40E5-5048-91B8-81A917B88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3D5274-655E-A541-A1F5-067EA054B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1B7AF-B2C0-C344-AE7B-140A6050B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0789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82B299-6DDB-1946-A8FE-30D9127654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4A727-9D9C-A243-B9C4-8D5B2C12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8E48E-58AA-934E-AD7C-5710E97A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438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19999"/>
            <a:ext cx="5949919" cy="251088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78352462-FCDC-9D4C-86BB-D651E73EE2FD}"/>
              </a:ext>
            </a:extLst>
          </p:cNvPr>
          <p:cNvSpPr/>
          <p:nvPr userDrawn="1"/>
        </p:nvSpPr>
        <p:spPr>
          <a:xfrm rot="16200000" flipH="1">
            <a:off x="10752000" y="0"/>
            <a:ext cx="1440000" cy="1440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A102-3579-B54A-93E2-17FC4B0E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38189F6-97D8-5F4D-889D-8ECCB6D017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8188" y="1619250"/>
            <a:ext cx="4408487" cy="4689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208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8585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90"/>
              <a:t>21/02/2020</a:t>
            </a:r>
            <a:endParaRPr spc="-9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1D5C60-0DB7-4094-98E8-54A96D2B8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469BD1-CC17-5A4B-BADB-A4F7F551F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218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27F2236-6718-6745-A53A-D577BD6E823E}"/>
              </a:ext>
            </a:extLst>
          </p:cNvPr>
          <p:cNvSpPr/>
          <p:nvPr userDrawn="1"/>
        </p:nvSpPr>
        <p:spPr>
          <a:xfrm>
            <a:off x="-244" y="0"/>
            <a:ext cx="1219224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8700000" algn="ctr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529970-CA7F-9B44-9632-627052682D8F}"/>
              </a:ext>
            </a:extLst>
          </p:cNvPr>
          <p:cNvSpPr/>
          <p:nvPr userDrawn="1"/>
        </p:nvSpPr>
        <p:spPr>
          <a:xfrm>
            <a:off x="-244" y="1818409"/>
            <a:ext cx="12192244" cy="503959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8700000" algn="ctr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00B0A9-B806-2C4B-BB91-E5BE628A2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3646220"/>
            <a:ext cx="10801350" cy="923330"/>
          </a:xfrm>
        </p:spPr>
        <p:txBody>
          <a:bodyPr anchor="b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7FE206-827E-B74E-A073-1CE787768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661625"/>
            <a:ext cx="10801350" cy="493020"/>
          </a:xfrm>
        </p:spPr>
        <p:txBody>
          <a:bodyPr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B181AC0-D625-2042-83DA-845FAD401314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338183" y="819273"/>
            <a:ext cx="1889998" cy="36000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2B7A8-1EB7-1B4B-A2BF-4BC00E528C4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21/02/2020</a:t>
            </a:r>
            <a:endParaRPr lang="en-GB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2B323BE9-0415-084E-87C1-5E4ECE831E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4" y="549275"/>
            <a:ext cx="2922857" cy="9000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922E9-8D4C-8D41-89F8-E9D56EAD14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75777" y="712175"/>
            <a:ext cx="10800" cy="584689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4620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lai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2F0EB9FB-CCB6-A041-B17F-7A62ABE8ECC9}"/>
              </a:ext>
            </a:extLst>
          </p:cNvPr>
          <p:cNvSpPr/>
          <p:nvPr userDrawn="1"/>
        </p:nvSpPr>
        <p:spPr>
          <a:xfrm>
            <a:off x="0" y="1333500"/>
            <a:ext cx="5730949" cy="55245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A3CDD-BEDC-2D47-AF68-7A2F00344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FF302-892A-F341-A89F-FA2114760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11274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2F52C-9284-AD49-BA9E-809A3371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541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549275"/>
            <a:ext cx="10801350" cy="2510880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D4D50-AFDA-3A44-B1D2-FF2497F2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2141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656429-2985-9E43-9933-EE17683C2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0942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89D420-B858-C440-9289-47A4A236DA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C4DDA1-3EA2-8F4D-85FA-4F6EA422E82A}"/>
              </a:ext>
            </a:extLst>
          </p:cNvPr>
          <p:cNvSpPr/>
          <p:nvPr userDrawn="1"/>
        </p:nvSpPr>
        <p:spPr>
          <a:xfrm>
            <a:off x="1413933" y="1286116"/>
            <a:ext cx="9362017" cy="4321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8700000" algn="ctr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9A75C2-32D9-FE4C-9C79-5556A126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189" y="1989138"/>
            <a:ext cx="7921624" cy="208782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FD367-D328-D443-AB8A-715F16821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5188" y="4076964"/>
            <a:ext cx="7921624" cy="7918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8DA0F-17CD-4743-847C-C0B151414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5331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799">
          <p15:clr>
            <a:srgbClr val="FBAE40"/>
          </p15:clr>
        </p15:guide>
        <p15:guide id="6" orient="horz" pos="3521">
          <p15:clr>
            <a:srgbClr val="FBAE40"/>
          </p15:clr>
        </p15:guide>
        <p15:guide id="7" pos="892">
          <p15:clr>
            <a:srgbClr val="FBAE40"/>
          </p15:clr>
        </p15:guide>
        <p15:guide id="8" pos="6788">
          <p15:clr>
            <a:srgbClr val="FBAE40"/>
          </p15:clr>
        </p15:guide>
        <p15:guide id="9" pos="1345">
          <p15:clr>
            <a:srgbClr val="FBAE40"/>
          </p15:clr>
        </p15:guide>
        <p15:guide id="10" pos="6335">
          <p15:clr>
            <a:srgbClr val="FBAE40"/>
          </p15:clr>
        </p15:guide>
        <p15:guide id="11" orient="horz" pos="1253">
          <p15:clr>
            <a:srgbClr val="FBAE40"/>
          </p15:clr>
        </p15:guide>
        <p15:guide id="12" orient="horz" pos="306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1A7F3C-2DCE-5344-8D9A-E7EAF931B073}"/>
              </a:ext>
            </a:extLst>
          </p:cNvPr>
          <p:cNvSpPr/>
          <p:nvPr userDrawn="1"/>
        </p:nvSpPr>
        <p:spPr>
          <a:xfrm>
            <a:off x="1416050" y="2363415"/>
            <a:ext cx="9359900" cy="2131171"/>
          </a:xfrm>
          <a:prstGeom prst="rect">
            <a:avLst/>
          </a:prstGeom>
          <a:blipFill dpi="0" rotWithShape="1">
            <a:blip r:embed="rId2">
              <a:alphaModFix amt="14000"/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720000" rIns="720000" bIns="720000" rtlCol="0" anchor="ctr">
            <a:spAutoFit/>
          </a:bodyPr>
          <a:lstStyle/>
          <a:p>
            <a:pPr algn="ctr"/>
            <a:r>
              <a:rPr lang="en-GB" sz="4400">
                <a:latin typeface="+mj-lt"/>
              </a:rPr>
              <a:t>Click to edit Master title style</a:t>
            </a:r>
            <a:endParaRPr lang="en-US" sz="4400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FD59D2-103E-9E43-82E9-DFA14CFEF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7004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892">
          <p15:clr>
            <a:srgbClr val="FBAE40"/>
          </p15:clr>
        </p15:guide>
        <p15:guide id="2" pos="6788">
          <p15:clr>
            <a:srgbClr val="FBAE40"/>
          </p15:clr>
        </p15:guide>
        <p15:guide id="3" orient="horz" pos="799">
          <p15:clr>
            <a:srgbClr val="FBAE40"/>
          </p15:clr>
        </p15:guide>
        <p15:guide id="7" orient="horz" pos="352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19999"/>
            <a:ext cx="5949919" cy="251088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38189F6-97D8-5F4D-889D-8ECCB6D017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8188" y="1619250"/>
            <a:ext cx="4408487" cy="4689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8DC8E-7A96-4744-952C-070C0837C5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DA5BFD-8C1D-4D4E-9B76-C6A5445F5F6C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 rot="10800000">
            <a:off x="10750414" y="0"/>
            <a:ext cx="1441585" cy="1255825"/>
          </a:xfrm>
          <a:prstGeom prst="rtTriangle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8395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Continu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accent4"/>
          </a:solidFill>
        </p:spPr>
        <p:txBody>
          <a:bodyPr wrap="square" lIns="684000" tIns="540000" rIns="360000" bIns="216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19999"/>
            <a:ext cx="5958972" cy="251088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3B3E810-D88D-4642-B8C3-69CF6B9C4C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8188" y="1619250"/>
            <a:ext cx="4408487" cy="4689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23D23-1DC3-C743-A7EA-C97326F8FB05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255825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31876-628B-C34F-AFAB-9C786284FED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96721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featu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DE383A-C06B-6C41-ADAB-6A3A33C23C8C}"/>
              </a:ext>
            </a:extLst>
          </p:cNvPr>
          <p:cNvSpPr/>
          <p:nvPr userDrawn="1"/>
        </p:nvSpPr>
        <p:spPr>
          <a:xfrm>
            <a:off x="695325" y="2349499"/>
            <a:ext cx="10801350" cy="39507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049" y="3068638"/>
            <a:ext cx="9359901" cy="251088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23BEA6A-078C-CA4C-9294-1251235CD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1620000"/>
            <a:ext cx="10801350" cy="58237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DDFB1C5F-68FF-6D44-A478-9F19F1884CC6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255825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1A420-20EF-2843-A237-8C33DAC30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0111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892">
          <p15:clr>
            <a:srgbClr val="FBAE40"/>
          </p15:clr>
        </p15:guide>
        <p15:guide id="2" orient="horz" pos="1480">
          <p15:clr>
            <a:srgbClr val="FBAE40"/>
          </p15:clr>
        </p15:guide>
        <p15:guide id="3" orient="horz" pos="3521">
          <p15:clr>
            <a:srgbClr val="FBAE40"/>
          </p15:clr>
        </p15:guide>
        <p15:guide id="4" pos="6788">
          <p15:clr>
            <a:srgbClr val="FBAE40"/>
          </p15:clr>
        </p15:guide>
        <p15:guide id="5" orient="horz" pos="193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8585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90"/>
              <a:t>21/02/2020</a:t>
            </a:r>
            <a:endParaRPr spc="-9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x2 featu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DE383A-C06B-6C41-ADAB-6A3A33C23C8C}"/>
              </a:ext>
            </a:extLst>
          </p:cNvPr>
          <p:cNvSpPr/>
          <p:nvPr userDrawn="1"/>
        </p:nvSpPr>
        <p:spPr>
          <a:xfrm>
            <a:off x="695325" y="2349499"/>
            <a:ext cx="5220000" cy="39507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050" y="2792494"/>
            <a:ext cx="3930502" cy="310181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23BEA6A-078C-CA4C-9294-1251235CD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1620000"/>
            <a:ext cx="10801350" cy="58237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26C965-F0A8-CB4B-A0AA-B500883B3854}"/>
              </a:ext>
            </a:extLst>
          </p:cNvPr>
          <p:cNvSpPr/>
          <p:nvPr userDrawn="1"/>
        </p:nvSpPr>
        <p:spPr>
          <a:xfrm>
            <a:off x="6276677" y="2349499"/>
            <a:ext cx="5220000" cy="39507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CD82F90-46A9-FD44-9774-70C80211B0D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827147" y="2792494"/>
            <a:ext cx="3930502" cy="310181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3490EC14-1B94-4C41-A352-6A332450F001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255825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48E73-BE7E-6A4A-8A94-AE854177919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54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892">
          <p15:clr>
            <a:srgbClr val="FBAE40"/>
          </p15:clr>
        </p15:guide>
        <p15:guide id="2" orient="horz" pos="1480">
          <p15:clr>
            <a:srgbClr val="FBAE40"/>
          </p15:clr>
        </p15:guide>
        <p15:guide id="3" orient="horz" pos="3521">
          <p15:clr>
            <a:srgbClr val="FBAE40"/>
          </p15:clr>
        </p15:guide>
        <p15:guide id="4" pos="6788">
          <p15:clr>
            <a:srgbClr val="FBAE40"/>
          </p15:clr>
        </p15:guide>
        <p15:guide id="5" orient="horz" pos="1933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9075" y="3256211"/>
            <a:ext cx="3297600" cy="1524328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7AB93C-ECCC-5049-9693-B3B88AE99B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5325" y="3256212"/>
            <a:ext cx="3298084" cy="1524328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8E6CA7-75F2-2841-9E6E-1F8A68FBA1E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47200" y="3256211"/>
            <a:ext cx="3297600" cy="1524328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5825"/>
          </a:xfrm>
          <a:solidFill>
            <a:schemeClr val="tx2"/>
          </a:solidFill>
        </p:spPr>
        <p:txBody>
          <a:bodyPr wrap="square" lIns="684000" tIns="576000" rIns="360000" bIns="18000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37E763-F2F1-2445-AF04-4778F54237FE}"/>
              </a:ext>
            </a:extLst>
          </p:cNvPr>
          <p:cNvCxnSpPr>
            <a:cxnSpLocks/>
            <a:stCxn id="14" idx="6"/>
            <a:endCxn id="23" idx="2"/>
          </p:cNvCxnSpPr>
          <p:nvPr userDrawn="1"/>
        </p:nvCxnSpPr>
        <p:spPr>
          <a:xfrm>
            <a:off x="3064213" y="2370182"/>
            <a:ext cx="2312191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839977-D6D1-AD48-AF9A-1E12BF799B0B}"/>
              </a:ext>
            </a:extLst>
          </p:cNvPr>
          <p:cNvCxnSpPr>
            <a:cxnSpLocks/>
            <a:stCxn id="23" idx="6"/>
            <a:endCxn id="25" idx="2"/>
          </p:cNvCxnSpPr>
          <p:nvPr userDrawn="1"/>
        </p:nvCxnSpPr>
        <p:spPr>
          <a:xfrm>
            <a:off x="6815596" y="2370182"/>
            <a:ext cx="2313175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F47F97-613F-CC4D-BE2A-4AFF7D7D6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5021" y="1649527"/>
            <a:ext cx="1439192" cy="1441310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102014CA-27A0-BB42-A110-4F9A18F3D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76404" y="1649527"/>
            <a:ext cx="1439192" cy="1441310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EACE4225-03D8-D842-A0C4-0AA59411F9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28771" y="1650020"/>
            <a:ext cx="1438208" cy="1440324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02B6170A-2013-5443-8835-DB0E001A8590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440440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FA5861-E19B-EA4A-9415-4723043F962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6208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441" y="3259658"/>
            <a:ext cx="2520000" cy="2299925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7AB93C-ECCC-5049-9693-B3B88AE99B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5325" y="3259658"/>
            <a:ext cx="2520000" cy="2041393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8E6CA7-75F2-2841-9E6E-1F8A68FBA1E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414559" y="3259658"/>
            <a:ext cx="2520000" cy="2299925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5825"/>
          </a:xfrm>
          <a:solidFill>
            <a:schemeClr val="tx2"/>
          </a:solidFill>
        </p:spPr>
        <p:txBody>
          <a:bodyPr wrap="square" lIns="684000" tIns="576000" rIns="360000" bIns="18000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37E763-F2F1-2445-AF04-4778F54237FE}"/>
              </a:ext>
            </a:extLst>
          </p:cNvPr>
          <p:cNvCxnSpPr>
            <a:cxnSpLocks/>
            <a:stCxn id="14" idx="6"/>
            <a:endCxn id="23" idx="2"/>
          </p:cNvCxnSpPr>
          <p:nvPr userDrawn="1"/>
        </p:nvCxnSpPr>
        <p:spPr>
          <a:xfrm>
            <a:off x="2641653" y="2373629"/>
            <a:ext cx="1314786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839977-D6D1-AD48-AF9A-1E12BF799B0B}"/>
              </a:ext>
            </a:extLst>
          </p:cNvPr>
          <p:cNvCxnSpPr>
            <a:cxnSpLocks/>
            <a:stCxn id="23" idx="6"/>
            <a:endCxn id="25" idx="2"/>
          </p:cNvCxnSpPr>
          <p:nvPr userDrawn="1"/>
        </p:nvCxnSpPr>
        <p:spPr>
          <a:xfrm>
            <a:off x="5395631" y="2373629"/>
            <a:ext cx="1402706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F47F97-613F-CC4D-BE2A-4AFF7D7D6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2461" y="1652974"/>
            <a:ext cx="1439192" cy="1441310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102014CA-27A0-BB42-A110-4F9A18F3D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6439" y="1652974"/>
            <a:ext cx="1439192" cy="1441310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EACE4225-03D8-D842-A0C4-0AA59411F9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98337" y="1653467"/>
            <a:ext cx="1438208" cy="1440324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947FE2B6-5FD3-744E-9473-A4D720AA13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51331" y="1653467"/>
            <a:ext cx="1438208" cy="1440324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ED0A19-F6B6-CF41-A713-DFB0D10DA2C9}"/>
              </a:ext>
            </a:extLst>
          </p:cNvPr>
          <p:cNvCxnSpPr>
            <a:cxnSpLocks/>
            <a:stCxn id="25" idx="6"/>
            <a:endCxn id="19" idx="2"/>
          </p:cNvCxnSpPr>
          <p:nvPr userDrawn="1"/>
        </p:nvCxnSpPr>
        <p:spPr>
          <a:xfrm>
            <a:off x="8236545" y="2373629"/>
            <a:ext cx="1314786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6C11487-6AF4-F145-A3D2-C1D3136D71B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976675" y="3259658"/>
            <a:ext cx="2520000" cy="2041393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4C331D6B-7B35-9746-B571-7A92391CD3E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 dirty="0"/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02B6170A-2013-5443-8835-DB0E001A8590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440440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7137911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2BDC3D-93E3-1241-9E10-5D6CDE6D5D9C}"/>
              </a:ext>
            </a:extLst>
          </p:cNvPr>
          <p:cNvSpPr/>
          <p:nvPr userDrawn="1"/>
        </p:nvSpPr>
        <p:spPr>
          <a:xfrm>
            <a:off x="-1" y="0"/>
            <a:ext cx="50027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59110"/>
            <a:ext cx="3959802" cy="984885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049" y="82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3EC2E-9E53-8748-A741-6569647C0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2231999"/>
            <a:ext cx="3959802" cy="4066891"/>
          </a:xfr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7AB93C-ECCC-5049-9693-B3B88AE99B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02049" y="190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8E6CA7-75F2-2841-9E6E-1F8A68FBA1E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2049" y="298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A6888AD-E6F2-9E4A-BD83-8DB194C0933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402049" y="406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494470E-D9CC-D744-81E9-496E19687D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02049" y="514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EF5C20-5EB2-914D-B010-2645CFEBBA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1938" y="82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0ECAA69A-3ABE-D74D-88DE-44BDE60833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41938" y="190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8B004E9-6E6D-5B49-A061-314B4507D4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50453" y="298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  <a:endParaRPr 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5DD2BBB1-8868-EE45-9F6F-72103A1257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1938" y="406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436F36B-8BA6-1A45-8A19-63961F100A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41938" y="514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72335-97E5-4E4E-8258-1E8F4B2F9518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7919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6C0586-6CFF-974E-A5D6-3020AF6BEE6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500221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9" y="350832"/>
            <a:ext cx="4678338" cy="1348401"/>
          </a:xfrm>
          <a:solidFill>
            <a:schemeClr val="tx2"/>
          </a:solidFill>
        </p:spPr>
        <p:txBody>
          <a:bodyPr wrap="square" lIns="684000" tIns="216000" rIns="360000" bIns="14400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049" y="82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7AB93C-ECCC-5049-9693-B3B88AE99B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02049" y="190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8E6CA7-75F2-2841-9E6E-1F8A68FBA1E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2049" y="298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A6888AD-E6F2-9E4A-BD83-8DB194C0933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402049" y="406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494470E-D9CC-D744-81E9-496E19687D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02049" y="514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EF5C20-5EB2-914D-B010-2645CFEBBA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1938" y="82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0ECAA69A-3ABE-D74D-88DE-44BDE60833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41938" y="190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8B004E9-6E6D-5B49-A061-314B4507D4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50453" y="298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  <a:endParaRPr 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5DD2BBB1-8868-EE45-9F6F-72103A1257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1938" y="406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436F36B-8BA6-1A45-8A19-63961F100A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41938" y="514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D9700-F660-F54F-BB57-9D42877C626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1360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6C0586-6CFF-974E-A5D6-3020AF6BEE6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500221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9" y="350832"/>
            <a:ext cx="4678338" cy="1348401"/>
          </a:xfrm>
          <a:solidFill>
            <a:schemeClr val="tx2"/>
          </a:solidFill>
        </p:spPr>
        <p:txBody>
          <a:bodyPr wrap="square" lIns="684000" tIns="216000" rIns="360000" bIns="14400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34B04-2F52-AF43-90B7-3385D8FD47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40675" y="549275"/>
            <a:ext cx="6156000" cy="2311274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F639B6-45FC-C34C-86D7-2DA3D584E9D5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5984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2BDC3D-93E3-1241-9E10-5D6CDE6D5D9C}"/>
              </a:ext>
            </a:extLst>
          </p:cNvPr>
          <p:cNvSpPr/>
          <p:nvPr userDrawn="1"/>
        </p:nvSpPr>
        <p:spPr>
          <a:xfrm>
            <a:off x="0" y="0"/>
            <a:ext cx="5002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59110"/>
            <a:ext cx="3959802" cy="984885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675" y="555393"/>
            <a:ext cx="6156000" cy="2510880"/>
          </a:xfrm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sz="3200"/>
            </a:lvl1pPr>
            <a:lvl2pPr>
              <a:lnSpc>
                <a:spcPct val="120000"/>
              </a:lnSpc>
              <a:defRPr sz="2800"/>
            </a:lvl2pPr>
            <a:lvl3pPr>
              <a:lnSpc>
                <a:spcPct val="120000"/>
              </a:lnSpc>
              <a:defRPr sz="2400"/>
            </a:lvl3pPr>
            <a:lvl4pPr>
              <a:lnSpc>
                <a:spcPct val="120000"/>
              </a:lnSpc>
              <a:defRPr sz="2000"/>
            </a:lvl4pPr>
            <a:lvl5pPr>
              <a:lnSpc>
                <a:spcPct val="12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3EC2E-9E53-8748-A741-6569647C0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2232000"/>
            <a:ext cx="3959802" cy="4066890"/>
          </a:xfr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E236B-5A32-B844-A230-2E0E1929B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7314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imag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00ABE3-1023-8941-9586-55FBCA8E05E7}"/>
              </a:ext>
            </a:extLst>
          </p:cNvPr>
          <p:cNvSpPr/>
          <p:nvPr userDrawn="1"/>
        </p:nvSpPr>
        <p:spPr>
          <a:xfrm>
            <a:off x="0" y="0"/>
            <a:ext cx="5002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F759F-AA42-8244-B059-2EFBF24FA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58000"/>
            <a:ext cx="3959801" cy="984885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96D37C-22A8-1B4A-872A-FA0B6BDA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02750" y="0"/>
            <a:ext cx="718925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E3207-4449-7C4B-B55D-91BE2EE1F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6" y="2232000"/>
            <a:ext cx="3959801" cy="4068000"/>
          </a:xfrm>
        </p:spPr>
        <p:txBody>
          <a:bodyPr lIns="0" tIns="0" rIns="0" bIns="0" anchor="t"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FE8A4-2653-654D-9CE3-B6EA88E9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422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eft title with imag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00ABE3-1023-8941-9586-55FBCA8E05E7}"/>
              </a:ext>
            </a:extLst>
          </p:cNvPr>
          <p:cNvSpPr/>
          <p:nvPr userDrawn="1"/>
        </p:nvSpPr>
        <p:spPr>
          <a:xfrm>
            <a:off x="5002750" y="0"/>
            <a:ext cx="720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F759F-AA42-8244-B059-2EFBF24FA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49274"/>
            <a:ext cx="3959801" cy="984885"/>
          </a:xfrm>
        </p:spPr>
        <p:txBody>
          <a:bodyPr lIns="0" tIns="0" rIns="0" bIns="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96D37C-22A8-1B4A-872A-FA0B6BDA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2400" y="549275"/>
            <a:ext cx="6154275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E3207-4449-7C4B-B55D-91BE2EE1F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1800000"/>
            <a:ext cx="3959801" cy="3811588"/>
          </a:xfrm>
        </p:spPr>
        <p:txBody>
          <a:bodyPr lIns="0" tIns="0" rIns="0" bIns="0" anchor="t"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A846DED-3EE2-964A-95E2-D23092AB1B5F}"/>
              </a:ext>
            </a:extLst>
          </p:cNvPr>
          <p:cNvSpPr/>
          <p:nvPr userDrawn="1"/>
        </p:nvSpPr>
        <p:spPr>
          <a:xfrm flipH="1">
            <a:off x="10190282" y="5766887"/>
            <a:ext cx="2001715" cy="109111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D5645-5A76-4148-B058-A9B0B2CD3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21/02/2020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9895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DB250-E54E-F444-A9BE-0EE2955BB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C5A1E-C29C-4C41-899F-CE9C71ED9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828338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371570-6242-4A44-888B-32E3E8FF2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828338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E9E08-7DBC-2042-9FE4-7FC9D4021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82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003800" cy="6858000"/>
          </a:xfrm>
          <a:custGeom>
            <a:avLst/>
            <a:gdLst/>
            <a:ahLst/>
            <a:cxnLst/>
            <a:rect l="l" t="t" r="r" b="b"/>
            <a:pathLst>
              <a:path w="5003800" h="6858000">
                <a:moveTo>
                  <a:pt x="5003292" y="0"/>
                </a:moveTo>
                <a:lnTo>
                  <a:pt x="0" y="0"/>
                </a:lnTo>
                <a:lnTo>
                  <a:pt x="0" y="6858000"/>
                </a:lnTo>
                <a:lnTo>
                  <a:pt x="5003292" y="6858000"/>
                </a:lnTo>
                <a:lnTo>
                  <a:pt x="5003292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8585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90"/>
              <a:t>21/02/2020</a:t>
            </a:r>
            <a:endParaRPr spc="-9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DA19DB-9E03-4222-A17B-4DF6518C8D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1" y="6172200"/>
            <a:ext cx="1792521" cy="5486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63E13-8E3B-494A-AD95-84646EA55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82507-B878-4A4F-9A58-072188E9E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28338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2F3B0E-C55E-7C42-B1F1-417799658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D6813F-1929-EC45-B9F1-2027F6827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28338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7F9FDAC-D360-0A42-B738-BE30C1B6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1AA465-77E1-BF4E-B7E9-F9915E575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8159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33183-40E5-5048-91B8-81A917B88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3D5274-655E-A541-A1F5-067EA054B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1B7AF-B2C0-C344-AE7B-140A6050B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4224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82B299-6DDB-1946-A8FE-30D9127654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4A727-9D9C-A243-B9C4-8D5B2C12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8E48E-58AA-934E-AD7C-5710E97A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0216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19999"/>
            <a:ext cx="5949919" cy="251088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78352462-FCDC-9D4C-86BB-D651E73EE2FD}"/>
              </a:ext>
            </a:extLst>
          </p:cNvPr>
          <p:cNvSpPr/>
          <p:nvPr userDrawn="1"/>
        </p:nvSpPr>
        <p:spPr>
          <a:xfrm rot="16200000" flipH="1">
            <a:off x="10752000" y="0"/>
            <a:ext cx="1440000" cy="1440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A102-3579-B54A-93E2-17FC4B0E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38189F6-97D8-5F4D-889D-8ECCB6D017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8188" y="1619250"/>
            <a:ext cx="4408487" cy="4689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964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1D5C60-0DB7-4094-98E8-54A96D2B8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469BD1-CC17-5A4B-BADB-A4F7F551F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80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27F2236-6718-6745-A53A-D577BD6E823E}"/>
              </a:ext>
            </a:extLst>
          </p:cNvPr>
          <p:cNvSpPr/>
          <p:nvPr userDrawn="1"/>
        </p:nvSpPr>
        <p:spPr>
          <a:xfrm>
            <a:off x="-244" y="0"/>
            <a:ext cx="1219224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8700000" algn="ctr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529970-CA7F-9B44-9632-627052682D8F}"/>
              </a:ext>
            </a:extLst>
          </p:cNvPr>
          <p:cNvSpPr/>
          <p:nvPr userDrawn="1"/>
        </p:nvSpPr>
        <p:spPr>
          <a:xfrm>
            <a:off x="-244" y="1818409"/>
            <a:ext cx="12192244" cy="503959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8700000" algn="ctr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00B0A9-B806-2C4B-BB91-E5BE628A2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3646220"/>
            <a:ext cx="10801350" cy="923330"/>
          </a:xfrm>
        </p:spPr>
        <p:txBody>
          <a:bodyPr anchor="b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7FE206-827E-B74E-A073-1CE787768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661625"/>
            <a:ext cx="10801350" cy="493020"/>
          </a:xfrm>
        </p:spPr>
        <p:txBody>
          <a:bodyPr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B181AC0-D625-2042-83DA-845FAD401314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338183" y="819273"/>
            <a:ext cx="1889998" cy="36000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2B7A8-1EB7-1B4B-A2BF-4BC00E528C4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21/02/2020</a:t>
            </a:r>
            <a:endParaRPr lang="en-GB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2B323BE9-0415-084E-87C1-5E4ECE831E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4" y="549275"/>
            <a:ext cx="2922857" cy="9000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922E9-8D4C-8D41-89F8-E9D56EAD14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75777" y="712175"/>
            <a:ext cx="10800" cy="584689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92B607-8128-4FC0-BE93-5BE29EC814A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251180"/>
            <a:ext cx="179252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532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lai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2F0EB9FB-CCB6-A041-B17F-7A62ABE8ECC9}"/>
              </a:ext>
            </a:extLst>
          </p:cNvPr>
          <p:cNvSpPr/>
          <p:nvPr userDrawn="1"/>
        </p:nvSpPr>
        <p:spPr>
          <a:xfrm>
            <a:off x="0" y="1333500"/>
            <a:ext cx="5730949" cy="55245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A3CDD-BEDC-2D47-AF68-7A2F00344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FF302-892A-F341-A89F-FA2114760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11274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2F52C-9284-AD49-BA9E-809A3371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 dirty="0"/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7BFE6D0-4279-4479-8788-71A71EBB95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1" y="6233160"/>
            <a:ext cx="179252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312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549275"/>
            <a:ext cx="10801350" cy="2510880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D4D50-AFDA-3A44-B1D2-FF2497F2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4CC4E3-3332-4F02-B2A8-556EE8963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607" y="6477000"/>
            <a:ext cx="123567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759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1271" y="554482"/>
            <a:ext cx="10849457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1195684" y="6480171"/>
            <a:ext cx="831215" cy="21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58585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90"/>
              <a:t>21/02/2020</a:t>
            </a:r>
            <a:endParaRPr spc="-9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132F1C2-B204-4E0E-B24C-34813AE55E7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1" y="6143600"/>
            <a:ext cx="1792521" cy="5486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2EB18-0B1E-644A-B7A7-44500CB6C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4088A-FC8C-FC4F-A5E1-16F381935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EF259B5-5C91-4FDE-BD2F-D9988F44A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90283" y="5772118"/>
            <a:ext cx="2001922" cy="1085883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accent4"/>
          </a:solidFill>
        </p:spPr>
        <p:txBody>
          <a:bodyPr vert="horz" wrap="square" lIns="0" tIns="0" rIns="180000" bIns="180000" rtlCol="0" anchor="b">
            <a:no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21/02/2020</a:t>
            </a:r>
            <a:endParaRPr lang="en-GB" dirty="0"/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6391E77-D75E-430F-BEC8-1061F8D8C6D3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1" y="6248400"/>
            <a:ext cx="179252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4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242">
          <p15:clr>
            <a:srgbClr val="F26B43"/>
          </p15:clr>
        </p15:guide>
        <p15:guide id="2" pos="438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pos="7582">
          <p15:clr>
            <a:srgbClr val="A4A3A4"/>
          </p15:clr>
        </p15:guide>
        <p15:guide id="6" orient="horz" pos="420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2EB18-0B1E-644A-B7A7-44500CB6C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4088A-FC8C-FC4F-A5E1-16F381935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EF259B5-5C91-4FDE-BD2F-D9988F44A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90283" y="5772118"/>
            <a:ext cx="2001922" cy="1085883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accent4"/>
          </a:solidFill>
        </p:spPr>
        <p:txBody>
          <a:bodyPr vert="horz" wrap="square" lIns="0" tIns="0" rIns="180000" bIns="180000" rtlCol="0" anchor="b">
            <a:no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21/02/2020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26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242">
          <p15:clr>
            <a:srgbClr val="F26B43"/>
          </p15:clr>
        </p15:guide>
        <p15:guide id="2" pos="438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pos="7582">
          <p15:clr>
            <a:srgbClr val="A4A3A4"/>
          </p15:clr>
        </p15:guide>
        <p15:guide id="6" orient="horz" pos="420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mp"/><Relationship Id="rId3" Type="http://schemas.openxmlformats.org/officeDocument/2006/relationships/image" Target="../media/image20.tmp"/><Relationship Id="rId7" Type="http://schemas.openxmlformats.org/officeDocument/2006/relationships/image" Target="../media/image24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ith/en/" TargetMode="External"/><Relationship Id="rId2" Type="http://schemas.openxmlformats.org/officeDocument/2006/relationships/hyperlink" Target="https://www.who.int/health-topics/coronaviru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://www.epi-win.com/" TargetMode="External"/><Relationship Id="rId4" Type="http://schemas.openxmlformats.org/officeDocument/2006/relationships/hyperlink" Target="mailto:EPI-WIN@who.in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ris.wpro.who.int/handle/10665.1/14482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hyperlink" Target="https://www.who.int/publications-detail/infection-prevention-and-control-during-health-care-when-novel-coronavirus-(ncov)-infection-is-suspected-20200125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jpeg"/><Relationship Id="rId4" Type="http://schemas.openxmlformats.org/officeDocument/2006/relationships/image" Target="../media/image16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epi-win.com/all-resources/rights-roles-and-responsibilities-of-healthcare-workers" TargetMode="Externa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who.org/courses/eprotect-acute-respiratory-infections" TargetMode="External"/><Relationship Id="rId2" Type="http://schemas.openxmlformats.org/officeDocument/2006/relationships/hyperlink" Target="https://www.who.int/publications-detail/occupational-safety-and-health-in-public-health-emergencies" TargetMode="Externa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www.ilo.org/wcmsp5/groups/public/---ed_dialogue/---sector/documents/normativeinstrument/wcms_626551.pdf" TargetMode="External"/><Relationship Id="rId4" Type="http://schemas.openxmlformats.org/officeDocument/2006/relationships/hyperlink" Target="https://www.ilo.org/sector/Resources/training-materials/WCMS_250540/lang--en/index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4130"/>
            <a:ext cx="12236771" cy="6882384"/>
            <a:chOff x="0" y="-24130"/>
            <a:chExt cx="12236771" cy="6882384"/>
          </a:xfrm>
        </p:grpSpPr>
        <p:sp>
          <p:nvSpPr>
            <p:cNvPr id="3" name="object 3"/>
            <p:cNvSpPr/>
            <p:nvPr/>
          </p:nvSpPr>
          <p:spPr>
            <a:xfrm>
              <a:off x="4327241" y="0"/>
              <a:ext cx="7673340" cy="6809740"/>
            </a:xfrm>
            <a:custGeom>
              <a:avLst/>
              <a:gdLst/>
              <a:ahLst/>
              <a:cxnLst/>
              <a:rect l="l" t="t" r="r" b="b"/>
              <a:pathLst>
                <a:path w="7673340" h="6809740">
                  <a:moveTo>
                    <a:pt x="7673340" y="0"/>
                  </a:moveTo>
                  <a:lnTo>
                    <a:pt x="5703316" y="2667"/>
                  </a:lnTo>
                  <a:lnTo>
                    <a:pt x="0" y="2675890"/>
                  </a:lnTo>
                  <a:lnTo>
                    <a:pt x="1766189" y="6809232"/>
                  </a:lnTo>
                  <a:lnTo>
                    <a:pt x="7673340" y="0"/>
                  </a:lnTo>
                  <a:close/>
                </a:path>
              </a:pathLst>
            </a:custGeom>
            <a:solidFill>
              <a:srgbClr val="005D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4091051" y="2632836"/>
              <a:ext cx="2268855" cy="4225290"/>
            </a:xfrm>
            <a:custGeom>
              <a:avLst/>
              <a:gdLst/>
              <a:ahLst/>
              <a:cxnLst/>
              <a:rect l="l" t="t" r="r" b="b"/>
              <a:pathLst>
                <a:path w="2268854" h="4225290">
                  <a:moveTo>
                    <a:pt x="540893" y="0"/>
                  </a:moveTo>
                  <a:lnTo>
                    <a:pt x="0" y="249682"/>
                  </a:lnTo>
                  <a:lnTo>
                    <a:pt x="1644868" y="4225161"/>
                  </a:lnTo>
                  <a:lnTo>
                    <a:pt x="1926801" y="4225161"/>
                  </a:lnTo>
                  <a:lnTo>
                    <a:pt x="2268728" y="4212201"/>
                  </a:lnTo>
                  <a:lnTo>
                    <a:pt x="540893" y="0"/>
                  </a:lnTo>
                  <a:close/>
                </a:path>
              </a:pathLst>
            </a:custGeom>
            <a:solidFill>
              <a:srgbClr val="1892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56972"/>
              <a:ext cx="9272270" cy="4413885"/>
            </a:xfrm>
            <a:custGeom>
              <a:avLst/>
              <a:gdLst/>
              <a:ahLst/>
              <a:cxnLst/>
              <a:rect l="l" t="t" r="r" b="b"/>
              <a:pathLst>
                <a:path w="9272270" h="4413885">
                  <a:moveTo>
                    <a:pt x="9272016" y="0"/>
                  </a:moveTo>
                  <a:lnTo>
                    <a:pt x="0" y="0"/>
                  </a:lnTo>
                  <a:lnTo>
                    <a:pt x="0" y="4413504"/>
                  </a:lnTo>
                  <a:lnTo>
                    <a:pt x="9272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912364"/>
              <a:ext cx="5758180" cy="3945890"/>
            </a:xfrm>
            <a:custGeom>
              <a:avLst/>
              <a:gdLst/>
              <a:ahLst/>
              <a:cxnLst/>
              <a:rect l="l" t="t" r="r" b="b"/>
              <a:pathLst>
                <a:path w="5758180" h="3945890">
                  <a:moveTo>
                    <a:pt x="4098163" y="0"/>
                  </a:moveTo>
                  <a:lnTo>
                    <a:pt x="16934" y="1896618"/>
                  </a:lnTo>
                  <a:lnTo>
                    <a:pt x="0" y="3945635"/>
                  </a:lnTo>
                  <a:lnTo>
                    <a:pt x="5757672" y="3945635"/>
                  </a:lnTo>
                  <a:lnTo>
                    <a:pt x="4098163" y="0"/>
                  </a:lnTo>
                  <a:close/>
                </a:path>
              </a:pathLst>
            </a:custGeom>
            <a:solidFill>
              <a:srgbClr val="1B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364470" cy="4956175"/>
            </a:xfrm>
            <a:custGeom>
              <a:avLst/>
              <a:gdLst/>
              <a:ahLst/>
              <a:cxnLst/>
              <a:rect l="l" t="t" r="r" b="b"/>
              <a:pathLst>
                <a:path w="10364470" h="4956175">
                  <a:moveTo>
                    <a:pt x="10364279" y="0"/>
                  </a:moveTo>
                  <a:lnTo>
                    <a:pt x="9342687" y="0"/>
                  </a:lnTo>
                  <a:lnTo>
                    <a:pt x="0" y="4367965"/>
                  </a:lnTo>
                  <a:lnTo>
                    <a:pt x="0" y="4685350"/>
                  </a:lnTo>
                  <a:lnTo>
                    <a:pt x="14138" y="4956048"/>
                  </a:lnTo>
                  <a:lnTo>
                    <a:pt x="10364279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43723" y="0"/>
              <a:ext cx="6066790" cy="6858000"/>
            </a:xfrm>
            <a:custGeom>
              <a:avLst/>
              <a:gdLst/>
              <a:ahLst/>
              <a:cxnLst/>
              <a:rect l="l" t="t" r="r" b="b"/>
              <a:pathLst>
                <a:path w="6066790" h="6858000">
                  <a:moveTo>
                    <a:pt x="6066662" y="0"/>
                  </a:moveTo>
                  <a:lnTo>
                    <a:pt x="0" y="6857998"/>
                  </a:lnTo>
                  <a:lnTo>
                    <a:pt x="6039201" y="6857998"/>
                  </a:lnTo>
                  <a:lnTo>
                    <a:pt x="6066662" y="0"/>
                  </a:lnTo>
                  <a:close/>
                </a:path>
              </a:pathLst>
            </a:custGeom>
            <a:solidFill>
              <a:srgbClr val="0046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23813" y="0"/>
              <a:ext cx="6066790" cy="6858000"/>
            </a:xfrm>
            <a:custGeom>
              <a:avLst/>
              <a:gdLst/>
              <a:ahLst/>
              <a:cxnLst/>
              <a:rect l="l" t="t" r="r" b="b"/>
              <a:pathLst>
                <a:path w="6066790" h="6858000">
                  <a:moveTo>
                    <a:pt x="0" y="6857998"/>
                  </a:moveTo>
                  <a:lnTo>
                    <a:pt x="6066662" y="0"/>
                  </a:lnTo>
                  <a:lnTo>
                    <a:pt x="6039201" y="6857998"/>
                  </a:lnTo>
                </a:path>
              </a:pathLst>
            </a:custGeom>
            <a:ln w="12192">
              <a:solidFill>
                <a:srgbClr val="0066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93121" y="-24130"/>
              <a:ext cx="6343650" cy="6858000"/>
            </a:xfrm>
            <a:custGeom>
              <a:avLst/>
              <a:gdLst/>
              <a:ahLst/>
              <a:cxnLst/>
              <a:rect l="l" t="t" r="r" b="b"/>
              <a:pathLst>
                <a:path w="6343650" h="6858000">
                  <a:moveTo>
                    <a:pt x="6057211" y="0"/>
                  </a:moveTo>
                  <a:lnTo>
                    <a:pt x="5962691" y="0"/>
                  </a:lnTo>
                  <a:lnTo>
                    <a:pt x="1313143" y="5346958"/>
                  </a:lnTo>
                  <a:lnTo>
                    <a:pt x="0" y="6853538"/>
                  </a:lnTo>
                  <a:lnTo>
                    <a:pt x="84610" y="6857997"/>
                  </a:lnTo>
                  <a:lnTo>
                    <a:pt x="520840" y="6857997"/>
                  </a:lnTo>
                  <a:lnTo>
                    <a:pt x="1001189" y="6310371"/>
                  </a:lnTo>
                  <a:lnTo>
                    <a:pt x="1564503" y="5656876"/>
                  </a:lnTo>
                  <a:lnTo>
                    <a:pt x="1828722" y="5346878"/>
                  </a:lnTo>
                  <a:lnTo>
                    <a:pt x="4785661" y="1822869"/>
                  </a:lnTo>
                  <a:lnTo>
                    <a:pt x="5445921" y="1047767"/>
                  </a:lnTo>
                  <a:lnTo>
                    <a:pt x="5943589" y="472751"/>
                  </a:lnTo>
                  <a:lnTo>
                    <a:pt x="6343650" y="17652"/>
                  </a:lnTo>
                  <a:lnTo>
                    <a:pt x="6287331" y="13390"/>
                  </a:lnTo>
                  <a:lnTo>
                    <a:pt x="6057211" y="0"/>
                  </a:lnTo>
                  <a:close/>
                </a:path>
              </a:pathLst>
            </a:custGeom>
            <a:solidFill>
              <a:srgbClr val="006A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4528" y="449580"/>
              <a:ext cx="5289804" cy="10195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Subtitle 2">
            <a:extLst>
              <a:ext uri="{FF2B5EF4-FFF2-40B4-BE49-F238E27FC236}">
                <a16:creationId xmlns:a16="http://schemas.microsoft.com/office/drawing/2014/main" id="{FC9096F2-25F2-4513-96A6-D6C0A9710716}"/>
              </a:ext>
            </a:extLst>
          </p:cNvPr>
          <p:cNvSpPr txBox="1">
            <a:spLocks/>
          </p:cNvSpPr>
          <p:nvPr/>
        </p:nvSpPr>
        <p:spPr>
          <a:xfrm>
            <a:off x="174146" y="4888069"/>
            <a:ext cx="7815619" cy="16635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Coronavirus disease (COVID-19) </a:t>
            </a:r>
          </a:p>
          <a:p>
            <a:pPr marL="0" indent="0">
              <a:buNone/>
            </a:pPr>
            <a:r>
              <a:rPr lang="en-US" sz="2400" b="1" dirty="0"/>
              <a:t>2019 - 2020</a:t>
            </a:r>
          </a:p>
          <a:p>
            <a:pPr marL="0" indent="0">
              <a:buNone/>
            </a:pPr>
            <a:r>
              <a:rPr lang="en-US" sz="2400" b="1" dirty="0"/>
              <a:t>Update #10   21.02.20</a:t>
            </a:r>
          </a:p>
          <a:p>
            <a:pPr marL="0" indent="0">
              <a:buNone/>
            </a:pP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776D382-E6BC-4F9F-89D4-7F4D13C720A3}"/>
              </a:ext>
            </a:extLst>
          </p:cNvPr>
          <p:cNvSpPr txBox="1">
            <a:spLocks/>
          </p:cNvSpPr>
          <p:nvPr/>
        </p:nvSpPr>
        <p:spPr>
          <a:xfrm>
            <a:off x="4800245" y="2380036"/>
            <a:ext cx="7711998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</a:rPr>
              <a:t>WHO Information Network for Epidemics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C2837917-435D-4D43-931A-65FA53D234CE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11195684" y="6480171"/>
            <a:ext cx="831215" cy="184666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90">
                <a:solidFill>
                  <a:schemeClr val="bg1"/>
                </a:solidFill>
              </a:rPr>
              <a:t>21/02/2020</a:t>
            </a:r>
            <a:endParaRPr lang="en-US" spc="-90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9FC33C-F188-4AE8-9DCC-D0AB5AA66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21" y="4394014"/>
            <a:ext cx="5261370" cy="16103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2D822-FB4D-4B2A-BD09-2A3BEBC1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836"/>
            <a:ext cx="10515600" cy="1325563"/>
          </a:xfrm>
        </p:spPr>
        <p:txBody>
          <a:bodyPr/>
          <a:lstStyle/>
          <a:p>
            <a:r>
              <a:rPr lang="en-US" dirty="0"/>
              <a:t>Stigma stories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160CA7-8942-4222-BD5A-51651FCE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0035D6-24C6-4943-BB24-383AF3E3930A}"/>
              </a:ext>
            </a:extLst>
          </p:cNvPr>
          <p:cNvSpPr txBox="1"/>
          <p:nvPr/>
        </p:nvSpPr>
        <p:spPr>
          <a:xfrm>
            <a:off x="585926" y="4694461"/>
            <a:ext cx="3733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https://www.bbc.com/news/world-europe-51581805</a:t>
            </a:r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F427F0B-70D4-428E-8760-D3375B9DB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70370"/>
            <a:ext cx="2091831" cy="2590800"/>
          </a:xfrm>
          <a:prstGeom prst="rect">
            <a:avLst/>
          </a:prstGeom>
        </p:spPr>
      </p:pic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8910DD42-3DF2-469F-A4FD-B5A5BAB4E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687" y="1328018"/>
            <a:ext cx="4495800" cy="631642"/>
          </a:xfrm>
          <a:prstGeom prst="rect">
            <a:avLst/>
          </a:prstGeom>
        </p:spPr>
      </p:pic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A42D2D8-DA3A-4FF0-A92F-7B4C4132D7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30" y="1959660"/>
            <a:ext cx="1533739" cy="400106"/>
          </a:xfrm>
          <a:prstGeom prst="rect">
            <a:avLst/>
          </a:prstGeom>
        </p:spPr>
      </p:pic>
      <p:pic>
        <p:nvPicPr>
          <p:cNvPr id="12" name="Picture 11" descr="A sign on a city street&#10;&#10;Description generated with very high confidence">
            <a:extLst>
              <a:ext uri="{FF2B5EF4-FFF2-40B4-BE49-F238E27FC236}">
                <a16:creationId xmlns:a16="http://schemas.microsoft.com/office/drawing/2014/main" id="{8313EA2D-4291-4A67-B65C-D722059C6B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16" y="2888070"/>
            <a:ext cx="3199498" cy="2160401"/>
          </a:xfrm>
          <a:prstGeom prst="rect">
            <a:avLst/>
          </a:prstGeom>
        </p:spPr>
      </p:pic>
      <p:pic>
        <p:nvPicPr>
          <p:cNvPr id="7" name="Picture 6" descr="A person holding a sign&#10;&#10;Description generated with high confidence">
            <a:extLst>
              <a:ext uri="{FF2B5EF4-FFF2-40B4-BE49-F238E27FC236}">
                <a16:creationId xmlns:a16="http://schemas.microsoft.com/office/drawing/2014/main" id="{DA17A44F-F3FB-43E5-B8AA-DB1A4C9ACE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004" y="2562215"/>
            <a:ext cx="2126903" cy="16923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2DE9CD-71D3-4CEF-9B3F-D084054EF661}"/>
              </a:ext>
            </a:extLst>
          </p:cNvPr>
          <p:cNvSpPr txBox="1"/>
          <p:nvPr/>
        </p:nvSpPr>
        <p:spPr>
          <a:xfrm>
            <a:off x="4224230" y="4287819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https://www.thejakartapost.com/news/2020/02/06/coronavirus-scare-triggers-stigma-against-students-chinese-indonesians.html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9AD97A-9EE5-4104-9338-3B5BF5BA404D}"/>
              </a:ext>
            </a:extLst>
          </p:cNvPr>
          <p:cNvSpPr txBox="1"/>
          <p:nvPr/>
        </p:nvSpPr>
        <p:spPr>
          <a:xfrm>
            <a:off x="7391400" y="5105631"/>
            <a:ext cx="35509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https://www.france24.com/en/20200205-coronavirus-fear-and-stigma-in-paris-s-chinatown</a:t>
            </a:r>
          </a:p>
        </p:txBody>
      </p:sp>
      <p:pic>
        <p:nvPicPr>
          <p:cNvPr id="14" name="Picture 13" descr="A screenshot of a computer screen&#10;&#10;Description generated with very high confidence">
            <a:extLst>
              <a:ext uri="{FF2B5EF4-FFF2-40B4-BE49-F238E27FC236}">
                <a16:creationId xmlns:a16="http://schemas.microsoft.com/office/drawing/2014/main" id="{A2C8AD8F-D9E8-4D85-8A4A-D3BB1444B3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725" y="306550"/>
            <a:ext cx="3697313" cy="2255665"/>
          </a:xfrm>
          <a:prstGeom prst="rect">
            <a:avLst/>
          </a:prstGeom>
        </p:spPr>
      </p:pic>
      <p:pic>
        <p:nvPicPr>
          <p:cNvPr id="16" name="Picture 15" descr="A close up of a red building&#10;&#10;Description generated with high confidence">
            <a:extLst>
              <a:ext uri="{FF2B5EF4-FFF2-40B4-BE49-F238E27FC236}">
                <a16:creationId xmlns:a16="http://schemas.microsoft.com/office/drawing/2014/main" id="{789AC650-1BE5-4F82-8F01-EE0ECD4A10B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61"/>
          <a:stretch/>
        </p:blipFill>
        <p:spPr>
          <a:xfrm>
            <a:off x="2310287" y="5347458"/>
            <a:ext cx="5919313" cy="10908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381BE03-1190-40E5-A470-24A309C864DB}"/>
              </a:ext>
            </a:extLst>
          </p:cNvPr>
          <p:cNvSpPr txBox="1"/>
          <p:nvPr/>
        </p:nvSpPr>
        <p:spPr>
          <a:xfrm>
            <a:off x="2342729" y="6403097"/>
            <a:ext cx="4876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/>
              <a:t>https://www.scmp.com/comment/letters/article/3049145/coronavirus-fears-spread-spare-thought-chinese-battling-stigma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334381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3B656-53DC-4002-A3AD-1B81A433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impact of stigma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E7B36-6506-4300-9C64-A0EAE01E8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619999"/>
            <a:ext cx="6817266" cy="4809073"/>
          </a:xfrm>
        </p:spPr>
        <p:txBody>
          <a:bodyPr/>
          <a:lstStyle/>
          <a:p>
            <a:r>
              <a:rPr lang="en-US" sz="2400" dirty="0"/>
              <a:t>Stigma can….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drive people to hide the illness to avoid discrimination.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stop people from seeking health care immediately and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prevent people from adopting healthy behaviors. </a:t>
            </a:r>
          </a:p>
          <a:p>
            <a:r>
              <a:rPr lang="en-US" sz="1600" dirty="0"/>
              <a:t>A guide to preventing and addressing social stigma, developed by IFRC, UNICEF and WHO will be published soon. </a:t>
            </a:r>
          </a:p>
          <a:p>
            <a:endParaRPr lang="en-US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8F738-B18B-4260-A148-F5DA14B8300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8A8292-D912-4151-89C7-22E14E9059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461EBC-E641-4979-99CD-F793925846B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210139" y="6178550"/>
            <a:ext cx="1371600" cy="47307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7FFF35-4A05-456B-98C4-9707D8D16B3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581739" y="6035040"/>
            <a:ext cx="1296035" cy="61658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027" name="Picture 3" descr="image.png">
            <a:extLst>
              <a:ext uri="{FF2B5EF4-FFF2-40B4-BE49-F238E27FC236}">
                <a16:creationId xmlns:a16="http://schemas.microsoft.com/office/drawing/2014/main" id="{F6F9A2AA-1470-444A-90CF-E764B13C2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761371"/>
            <a:ext cx="263153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2B3798-D5AA-43C7-BC28-B0036190229E}"/>
              </a:ext>
            </a:extLst>
          </p:cNvPr>
          <p:cNvSpPr txBox="1"/>
          <p:nvPr/>
        </p:nvSpPr>
        <p:spPr>
          <a:xfrm>
            <a:off x="7619999" y="3810000"/>
            <a:ext cx="45719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“This is the time for facts, not fear.</a:t>
            </a:r>
          </a:p>
          <a:p>
            <a:endParaRPr lang="en-US" sz="1600" dirty="0"/>
          </a:p>
          <a:p>
            <a:r>
              <a:rPr lang="en-US" sz="1600" dirty="0"/>
              <a:t>This is the time for science, not rumors.</a:t>
            </a:r>
          </a:p>
          <a:p>
            <a:r>
              <a:rPr lang="en-US" sz="1600" dirty="0"/>
              <a:t> </a:t>
            </a:r>
          </a:p>
          <a:p>
            <a:r>
              <a:rPr lang="en-US" sz="1600" dirty="0"/>
              <a:t>This is the time for solidarity, not stigma.</a:t>
            </a:r>
          </a:p>
          <a:p>
            <a:r>
              <a:rPr lang="en-US" sz="1600" dirty="0"/>
              <a:t> </a:t>
            </a:r>
          </a:p>
          <a:p>
            <a:r>
              <a:rPr lang="en-US" sz="1600" dirty="0"/>
              <a:t>𝑾𝒆 𝒂𝒓𝒆 𝒂𝒍𝒍 𝒊𝒏 𝒕𝒉𝒊𝒔 𝒕𝒐𝒈𝒆𝒕𝒉𝒆𝒓."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1F85C1-9983-4A2A-926A-E996095B3726}"/>
              </a:ext>
            </a:extLst>
          </p:cNvPr>
          <p:cNvSpPr txBox="1"/>
          <p:nvPr/>
        </p:nvSpPr>
        <p:spPr>
          <a:xfrm>
            <a:off x="9448800" y="3513971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Dr. </a:t>
            </a:r>
            <a:r>
              <a:rPr lang="en-US" sz="1100" dirty="0" err="1"/>
              <a:t>Tedros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98377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256030"/>
          </a:xfrm>
          <a:custGeom>
            <a:avLst/>
            <a:gdLst/>
            <a:ahLst/>
            <a:cxnLst/>
            <a:rect l="l" t="t" r="r" b="b"/>
            <a:pathLst>
              <a:path w="12192000" h="1256030">
                <a:moveTo>
                  <a:pt x="12192000" y="0"/>
                </a:moveTo>
                <a:lnTo>
                  <a:pt x="0" y="0"/>
                </a:lnTo>
                <a:lnTo>
                  <a:pt x="0" y="1255776"/>
                </a:lnTo>
                <a:lnTo>
                  <a:pt x="12192000" y="1255776"/>
                </a:lnTo>
                <a:lnTo>
                  <a:pt x="1219200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1271" y="554482"/>
            <a:ext cx="34010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40" dirty="0"/>
              <a:t>More</a:t>
            </a:r>
            <a:r>
              <a:rPr spc="-290" dirty="0"/>
              <a:t> </a:t>
            </a:r>
            <a:r>
              <a:rPr spc="-85" dirty="0"/>
              <a:t>information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8824" y="1403349"/>
            <a:ext cx="10513975" cy="30134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83838"/>
                </a:solidFill>
                <a:latin typeface="Century Gothic" panose="020B0502020202020204" pitchFamily="34" charset="0"/>
                <a:cs typeface="Gothic Uralic"/>
              </a:rPr>
              <a:t>WHO</a:t>
            </a:r>
            <a:r>
              <a:rPr sz="2800" b="1" dirty="0">
                <a:solidFill>
                  <a:srgbClr val="383838"/>
                </a:solidFill>
                <a:latin typeface="Century Gothic" panose="020B0502020202020204" pitchFamily="34" charset="0"/>
                <a:cs typeface="Gothic Uralic"/>
              </a:rPr>
              <a:t> </a:t>
            </a:r>
            <a:r>
              <a:rPr sz="2800" b="1" spc="-5" dirty="0">
                <a:solidFill>
                  <a:srgbClr val="383838"/>
                </a:solidFill>
                <a:latin typeface="Century Gothic" panose="020B0502020202020204" pitchFamily="34" charset="0"/>
                <a:cs typeface="Gothic Uralic"/>
              </a:rPr>
              <a:t>sources:</a:t>
            </a:r>
            <a:endParaRPr sz="2800" dirty="0">
              <a:latin typeface="Century Gothic" panose="020B0502020202020204" pitchFamily="34" charset="0"/>
              <a:cs typeface="Gothic Uralic"/>
            </a:endParaRPr>
          </a:p>
          <a:p>
            <a:pPr marL="12700">
              <a:lnSpc>
                <a:spcPct val="200000"/>
              </a:lnSpc>
              <a:spcBef>
                <a:spcPts val="1605"/>
              </a:spcBef>
            </a:pPr>
            <a:r>
              <a:rPr lang="fr-CH" sz="2000" spc="90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COVID-19 </a:t>
            </a:r>
            <a:r>
              <a:rPr sz="2000" spc="-25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website</a:t>
            </a:r>
            <a:r>
              <a:rPr lang="en-US" sz="2000" spc="-25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: </a:t>
            </a:r>
            <a:r>
              <a:rPr sz="2000" spc="-395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2000" u="heavy" spc="-55" dirty="0">
                <a:solidFill>
                  <a:srgbClr val="008DC8"/>
                </a:solidFill>
                <a:uFill>
                  <a:solidFill>
                    <a:srgbClr val="008DC8"/>
                  </a:solidFill>
                </a:uFill>
                <a:latin typeface="Century Gothic" panose="020B0502020202020204" pitchFamily="34" charset="0"/>
                <a:cs typeface="Verdana"/>
                <a:hlinkClick r:id="rId2"/>
              </a:rPr>
              <a:t>https://www.who.int/health-topics/coronavirus</a:t>
            </a:r>
            <a:endParaRPr sz="2000" dirty="0">
              <a:latin typeface="Century Gothic" panose="020B0502020202020204" pitchFamily="34" charset="0"/>
              <a:cs typeface="Verdana"/>
            </a:endParaRPr>
          </a:p>
          <a:p>
            <a:pPr marL="12700" marR="502920">
              <a:lnSpc>
                <a:spcPct val="200000"/>
              </a:lnSpc>
            </a:pPr>
            <a:r>
              <a:rPr sz="2000" spc="-35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WHO </a:t>
            </a:r>
            <a:r>
              <a:rPr sz="2000" spc="-95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Travel </a:t>
            </a:r>
            <a:r>
              <a:rPr sz="2000" spc="60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Advice</a:t>
            </a:r>
            <a:r>
              <a:rPr lang="en-US" sz="2000" spc="60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:</a:t>
            </a:r>
            <a:r>
              <a:rPr sz="2000" spc="-325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2000" u="heavy" spc="-65" dirty="0">
                <a:solidFill>
                  <a:srgbClr val="008DC8"/>
                </a:solidFill>
                <a:uFill>
                  <a:solidFill>
                    <a:srgbClr val="008DC8"/>
                  </a:solidFill>
                </a:uFill>
                <a:latin typeface="Century Gothic" panose="020B0502020202020204" pitchFamily="34" charset="0"/>
                <a:cs typeface="Verdana"/>
                <a:hlinkClick r:id="rId3"/>
              </a:rPr>
              <a:t>https://www.who.int/ith/en/</a:t>
            </a:r>
            <a:endParaRPr lang="en-US" sz="2000" u="heavy" dirty="0">
              <a:uFill>
                <a:solidFill>
                  <a:srgbClr val="008DC8"/>
                </a:solidFill>
              </a:uFill>
              <a:latin typeface="Century Gothic" panose="020B0502020202020204" pitchFamily="34" charset="0"/>
              <a:cs typeface="Verdana"/>
            </a:endParaRPr>
          </a:p>
          <a:p>
            <a:pPr marL="12700" marR="502920">
              <a:lnSpc>
                <a:spcPct val="200000"/>
              </a:lnSpc>
            </a:pPr>
            <a:r>
              <a:rPr sz="2000" spc="-130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Email: </a:t>
            </a:r>
            <a:r>
              <a:rPr sz="2000" u="heavy" spc="-140" dirty="0">
                <a:solidFill>
                  <a:srgbClr val="008DC8"/>
                </a:solidFill>
                <a:uFill>
                  <a:solidFill>
                    <a:srgbClr val="008DC8"/>
                  </a:solidFill>
                </a:uFill>
                <a:latin typeface="Century Gothic" panose="020B0502020202020204" pitchFamily="34" charset="0"/>
                <a:cs typeface="Verdana"/>
                <a:hlinkClick r:id="rId4"/>
              </a:rPr>
              <a:t>EPI-WIN@who.int </a:t>
            </a:r>
            <a:r>
              <a:rPr sz="2000" spc="-140" dirty="0">
                <a:solidFill>
                  <a:srgbClr val="008DC8"/>
                </a:solidFill>
                <a:latin typeface="Century Gothic" panose="020B0502020202020204" pitchFamily="34" charset="0"/>
                <a:cs typeface="Verdana"/>
              </a:rPr>
              <a:t> </a:t>
            </a:r>
            <a:endParaRPr lang="en-US" sz="2000" spc="-140" dirty="0">
              <a:solidFill>
                <a:srgbClr val="008DC8"/>
              </a:solidFill>
              <a:latin typeface="Century Gothic" panose="020B0502020202020204" pitchFamily="34" charset="0"/>
              <a:cs typeface="Verdana"/>
            </a:endParaRPr>
          </a:p>
          <a:p>
            <a:pPr marL="12700" marR="502920">
              <a:lnSpc>
                <a:spcPct val="200000"/>
              </a:lnSpc>
            </a:pPr>
            <a:r>
              <a:rPr sz="2000" spc="-85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Website:</a:t>
            </a:r>
            <a:r>
              <a:rPr sz="2000" spc="-200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2000" u="heavy" spc="-90" dirty="0">
                <a:solidFill>
                  <a:srgbClr val="008DC8"/>
                </a:solidFill>
                <a:uFill>
                  <a:solidFill>
                    <a:srgbClr val="008DC8"/>
                  </a:solidFill>
                </a:uFill>
                <a:latin typeface="Century Gothic" panose="020B0502020202020204" pitchFamily="34" charset="0"/>
                <a:cs typeface="Verdana"/>
                <a:hlinkClick r:id="rId5"/>
              </a:rPr>
              <a:t>www.EPI-WIN.com</a:t>
            </a:r>
            <a:endParaRPr sz="2000" dirty="0">
              <a:latin typeface="Century Gothic" panose="020B0502020202020204" pitchFamily="34" charset="0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190988" y="5771388"/>
            <a:ext cx="2000885" cy="1087120"/>
          </a:xfrm>
          <a:custGeom>
            <a:avLst/>
            <a:gdLst/>
            <a:ahLst/>
            <a:cxnLst/>
            <a:rect l="l" t="t" r="r" b="b"/>
            <a:pathLst>
              <a:path w="2000884" h="1087120">
                <a:moveTo>
                  <a:pt x="2000250" y="0"/>
                </a:moveTo>
                <a:lnTo>
                  <a:pt x="0" y="1086611"/>
                </a:lnTo>
                <a:lnTo>
                  <a:pt x="2000757" y="1086611"/>
                </a:lnTo>
                <a:lnTo>
                  <a:pt x="2000864" y="1035519"/>
                </a:lnTo>
                <a:lnTo>
                  <a:pt x="2000250" y="0"/>
                </a:lnTo>
                <a:close/>
              </a:path>
            </a:pathLst>
          </a:custGeom>
          <a:solidFill>
            <a:srgbClr val="E8EE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50295" y="0"/>
            <a:ext cx="1442085" cy="1256030"/>
          </a:xfrm>
          <a:custGeom>
            <a:avLst/>
            <a:gdLst/>
            <a:ahLst/>
            <a:cxnLst/>
            <a:rect l="l" t="t" r="r" b="b"/>
            <a:pathLst>
              <a:path w="1442084" h="1256030">
                <a:moveTo>
                  <a:pt x="1441703" y="0"/>
                </a:moveTo>
                <a:lnTo>
                  <a:pt x="0" y="0"/>
                </a:lnTo>
                <a:lnTo>
                  <a:pt x="1441703" y="1255776"/>
                </a:lnTo>
                <a:lnTo>
                  <a:pt x="1441703" y="0"/>
                </a:lnTo>
                <a:close/>
              </a:path>
            </a:pathLst>
          </a:custGeom>
          <a:solidFill>
            <a:srgbClr val="E8EE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90"/>
              <a:t>21/02/2020</a:t>
            </a:r>
            <a:endParaRPr spc="-90" dirty="0"/>
          </a:p>
        </p:txBody>
      </p:sp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B27CAF8-E7E9-41D4-8438-8124ABEB64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255110"/>
            <a:ext cx="1676400" cy="5130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1F636-E8A2-4DB2-B244-19882BEFD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71600"/>
            <a:ext cx="1828800" cy="3939540"/>
          </a:xfrm>
        </p:spPr>
        <p:txBody>
          <a:bodyPr/>
          <a:lstStyle/>
          <a:p>
            <a:r>
              <a:rPr lang="en-US" sz="2400" dirty="0"/>
              <a:t>Distribution of cases of COVID-19</a:t>
            </a:r>
            <a:br>
              <a:rPr lang="en-US" sz="2400" dirty="0"/>
            </a:br>
            <a:r>
              <a:rPr lang="en-US" sz="2400" dirty="0"/>
              <a:t>as of 21 February</a:t>
            </a:r>
            <a:br>
              <a:rPr lang="en-US" sz="2400" dirty="0"/>
            </a:br>
            <a:br>
              <a:rPr lang="en-US" sz="2400" dirty="0"/>
            </a:br>
            <a:r>
              <a:rPr lang="en-US" sz="1600" dirty="0"/>
              <a:t>Globally: 76,769 confirmed cases and </a:t>
            </a:r>
            <a:br>
              <a:rPr lang="en-US" sz="1600" dirty="0"/>
            </a:br>
            <a:r>
              <a:rPr lang="en-US" sz="1600" dirty="0"/>
              <a:t>2,247 deaths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B7BF3-4243-4269-8D10-CD341EFB2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/>
          </a:p>
        </p:txBody>
      </p:sp>
      <p:pic>
        <p:nvPicPr>
          <p:cNvPr id="7" name="Picture 6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FA483234-B470-44F7-8C46-6D9AD84FB7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/>
          <a:stretch/>
        </p:blipFill>
        <p:spPr>
          <a:xfrm>
            <a:off x="2140182" y="533400"/>
            <a:ext cx="10051818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39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06" y="-38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D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1688602"/>
            <a:ext cx="12192000" cy="5169535"/>
            <a:chOff x="0" y="1688602"/>
            <a:chExt cx="12192000" cy="5169535"/>
          </a:xfrm>
        </p:grpSpPr>
        <p:sp>
          <p:nvSpPr>
            <p:cNvPr id="5" name="object 5"/>
            <p:cNvSpPr/>
            <p:nvPr/>
          </p:nvSpPr>
          <p:spPr>
            <a:xfrm>
              <a:off x="0" y="1688602"/>
              <a:ext cx="12191999" cy="51693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818131"/>
              <a:ext cx="12192000" cy="5039995"/>
            </a:xfrm>
            <a:custGeom>
              <a:avLst/>
              <a:gdLst/>
              <a:ahLst/>
              <a:cxnLst/>
              <a:rect l="l" t="t" r="r" b="b"/>
              <a:pathLst>
                <a:path w="12192000" h="5039995">
                  <a:moveTo>
                    <a:pt x="12192000" y="0"/>
                  </a:moveTo>
                  <a:lnTo>
                    <a:pt x="0" y="0"/>
                  </a:lnTo>
                  <a:lnTo>
                    <a:pt x="0" y="5039868"/>
                  </a:lnTo>
                  <a:lnTo>
                    <a:pt x="12192000" y="503986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5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71800" y="2057400"/>
            <a:ext cx="6585584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b="1" dirty="0">
                <a:latin typeface="Gothic Uralic"/>
                <a:cs typeface="Gothic Uralic"/>
              </a:rPr>
              <a:t>Transmission of COVID-19</a:t>
            </a:r>
            <a:br>
              <a:rPr lang="en-US" sz="4800" b="1" spc="-5" dirty="0">
                <a:latin typeface="Gothic Uralic"/>
                <a:cs typeface="Gothic Uralic"/>
              </a:rPr>
            </a:br>
            <a:br>
              <a:rPr lang="en-US" sz="4800" b="1" spc="-5" dirty="0">
                <a:latin typeface="Gothic Uralic"/>
                <a:cs typeface="Gothic Uralic"/>
              </a:rPr>
            </a:br>
            <a:endParaRPr sz="4800" dirty="0">
              <a:latin typeface="Gothic Uralic"/>
              <a:cs typeface="Gothic Ural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190988" y="5771388"/>
            <a:ext cx="2000885" cy="1087120"/>
          </a:xfrm>
          <a:custGeom>
            <a:avLst/>
            <a:gdLst/>
            <a:ahLst/>
            <a:cxnLst/>
            <a:rect l="l" t="t" r="r" b="b"/>
            <a:pathLst>
              <a:path w="2000884" h="1087120">
                <a:moveTo>
                  <a:pt x="2000250" y="0"/>
                </a:moveTo>
                <a:lnTo>
                  <a:pt x="0" y="1086611"/>
                </a:lnTo>
                <a:lnTo>
                  <a:pt x="2000757" y="1086611"/>
                </a:lnTo>
                <a:lnTo>
                  <a:pt x="2000864" y="1035519"/>
                </a:lnTo>
                <a:lnTo>
                  <a:pt x="2000250" y="0"/>
                </a:lnTo>
                <a:close/>
              </a:path>
            </a:pathLst>
          </a:custGeom>
          <a:solidFill>
            <a:srgbClr val="008D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90"/>
              <a:t>21/02/2020</a:t>
            </a:r>
            <a:endParaRPr spc="-9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ABDB54-9C12-4102-9B6C-7A5D2BC745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1" y="6233160"/>
            <a:ext cx="179251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57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0D0E0-374F-49BB-8A2B-A5A86FD61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of COVID-19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74596-C934-414A-BFC3-CF640D596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EEA8E66-77FD-46FE-ACCE-738BA514CB8E}"/>
              </a:ext>
            </a:extLst>
          </p:cNvPr>
          <p:cNvSpPr txBox="1">
            <a:spLocks/>
          </p:cNvSpPr>
          <p:nvPr/>
        </p:nvSpPr>
        <p:spPr>
          <a:xfrm>
            <a:off x="586666" y="2438400"/>
            <a:ext cx="8978900" cy="36802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The virus is transmitted from a sick person to a healthy person through respiratory droplets when the sick person coughs or talks close to another person.  </a:t>
            </a:r>
          </a:p>
          <a:p>
            <a:r>
              <a:rPr lang="en-US" sz="1800" dirty="0"/>
              <a:t>Current diagnostic tests have yielded positive results from a variety of specimens including throat swabs from asymptomatic people and feces. </a:t>
            </a:r>
          </a:p>
          <a:p>
            <a:r>
              <a:rPr lang="en-US" sz="1800" dirty="0"/>
              <a:t>These positive results are not a conclusive indication that people are contagious. People may have been exposed and infected but are NOT necessarily transmitting the disease. More investigations into potential other routes of transmission are ongoing. </a:t>
            </a:r>
          </a:p>
          <a:p>
            <a:r>
              <a:rPr lang="en-US" sz="1800" dirty="0"/>
              <a:t> What has been reported so far it that the main driver of transmission is droplet transmission from people with symptoms. </a:t>
            </a:r>
          </a:p>
          <a:p>
            <a:pPr marL="342900" indent="-342900">
              <a:buFontTx/>
              <a:buChar char="-"/>
            </a:pPr>
            <a:endParaRPr lang="en-US" sz="18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46A64C9-DA38-419B-9272-EAAED0969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spread of COVID-19 between humans is being driven by droplet transmission</a:t>
            </a:r>
            <a:endParaRPr lang="en-US" dirty="0"/>
          </a:p>
        </p:txBody>
      </p:sp>
      <p:pic>
        <p:nvPicPr>
          <p:cNvPr id="1026" name="Picture 2" descr="Image result for droplet transmission">
            <a:extLst>
              <a:ext uri="{FF2B5EF4-FFF2-40B4-BE49-F238E27FC236}">
                <a16:creationId xmlns:a16="http://schemas.microsoft.com/office/drawing/2014/main" id="{6677DDFF-4381-4554-8971-F938470C3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080" y="2895600"/>
            <a:ext cx="2091000" cy="218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544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AF0D6-1B5A-4245-BCB9-0C930E9F5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0700" y="1295400"/>
            <a:ext cx="8610600" cy="3083921"/>
          </a:xfrm>
        </p:spPr>
        <p:txBody>
          <a:bodyPr/>
          <a:lstStyle/>
          <a:p>
            <a:r>
              <a:rPr lang="en-US" sz="4000" b="1" dirty="0"/>
              <a:t>COVID-19 Risk Communication Package for Healthcare Facilities</a:t>
            </a:r>
            <a:br>
              <a:rPr lang="en-US" sz="4000" b="1" dirty="0"/>
            </a:br>
            <a:r>
              <a:rPr lang="en-US" sz="2400" b="1" dirty="0"/>
              <a:t>Developed by the World Health Organization Regional Office for the Western Pacific 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>
                <a:hlinkClick r:id="rId2"/>
              </a:rPr>
              <a:t>https://iris.wpro.who.int/handle/10665.1/14482</a:t>
            </a:r>
            <a:r>
              <a:rPr lang="en-US" sz="2400" b="1" dirty="0"/>
              <a:t> </a:t>
            </a:r>
            <a:br>
              <a:rPr lang="en-US" sz="2400" b="1" dirty="0"/>
            </a:br>
            <a:endParaRPr lang="en-US" sz="4000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BBD55-25A7-43DA-B066-65C1C5877F9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664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FB2F6-BFCD-4A9A-AA85-C06765701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71378"/>
          </a:xfrm>
        </p:spPr>
        <p:txBody>
          <a:bodyPr/>
          <a:lstStyle/>
          <a:p>
            <a:r>
              <a:rPr lang="en-US" sz="2400" dirty="0"/>
              <a:t>WHO recognizes the essential work of healthcare workers and the responsibility and importance of protecting the healthcare facility workforce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0745B-DF02-4308-80A8-8E94720CA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14600"/>
            <a:ext cx="7924800" cy="332700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 series of simplified messages and reminders based on WHO’s technical guidance on infection prevention and control in healthcare facilities in the context of COVID-19 </a:t>
            </a:r>
            <a:r>
              <a:rPr lang="en-US" sz="1200" dirty="0">
                <a:hlinkClick r:id="rId2"/>
              </a:rPr>
              <a:t>https://www.who.int/publications-detail/infection-prevention-and-control-during-health-care-when-novel-coronavirus-(ncov)-infection-is-suspected-20200125</a:t>
            </a:r>
            <a:r>
              <a:rPr lang="en-US" sz="1200" dirty="0"/>
              <a:t> 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package includes products such as posters and flyers; it provides healthcare workers (HCWs) and healthcare facility management with the information, procedures, and tools required to safely and effectively work.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An editable ppt is available for adaptation and translation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572FF-6BBE-47A4-BC63-5B942D1CC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 dirty="0"/>
          </a:p>
        </p:txBody>
      </p:sp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4828136-FB7D-470B-9D4B-403379E14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969687"/>
            <a:ext cx="1960749" cy="2239049"/>
          </a:xfrm>
          <a:prstGeom prst="rect">
            <a:avLst/>
          </a:prstGeom>
        </p:spPr>
      </p:pic>
      <p:pic>
        <p:nvPicPr>
          <p:cNvPr id="13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1B06FFA-A12B-4CED-91DE-B579104788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208736"/>
            <a:ext cx="1827767" cy="2615052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82F83BA-ED4B-42B8-92C0-B4244C90FC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14032"/>
            <a:ext cx="1827767" cy="68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80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008E0-FB6F-45F4-B1B6-8702B309A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</p:spPr>
        <p:txBody>
          <a:bodyPr/>
          <a:lstStyle/>
          <a:p>
            <a:r>
              <a:rPr lang="en-US" dirty="0"/>
              <a:t>Understanding the risks &amp; protecting health workers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D6572-E142-48B8-840E-78ED1C614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421499"/>
            <a:ext cx="7991475" cy="142596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Health workers at risk of infection with coronavirus include: ambulance staff, reception staff, health assistants, nurses, doctors, laboratory workers, cleaners</a:t>
            </a:r>
          </a:p>
          <a:p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AA06D-3C19-4AA7-8E8F-BCE76DFD9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/>
              <a:t>Health workers are at the front line of the outbreak response and are exposed to hazards that put them at risk of infection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B0CCA-3890-4BF4-BD71-2D8186BD0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21/02/2020</a:t>
            </a:r>
            <a:endParaRPr lang="en-GB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6E2E7D-50BF-4CBC-A32D-04AF0CB11475}"/>
              </a:ext>
            </a:extLst>
          </p:cNvPr>
          <p:cNvSpPr txBox="1">
            <a:spLocks/>
          </p:cNvSpPr>
          <p:nvPr/>
        </p:nvSpPr>
        <p:spPr>
          <a:xfrm>
            <a:off x="762000" y="3505200"/>
            <a:ext cx="8288250" cy="1905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Specific guidance and tools are being developed to protect health workers in different settings: use of PPE, biosafety in laboratories, HCW risk assessment tool</a:t>
            </a:r>
          </a:p>
          <a:p>
            <a:r>
              <a:rPr lang="en-US" sz="1800" dirty="0"/>
              <a:t>Health workers have rights, roles and responsibilities that will help protect them from infection 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https://www.epi-win.com/all-resources/rights-roles-and-responsibilities-of-healthcare-workers</a:t>
            </a:r>
            <a:r>
              <a:rPr lang="en-US" sz="1800" dirty="0"/>
              <a:t> </a:t>
            </a:r>
          </a:p>
          <a:p>
            <a:endParaRPr lang="en-US" sz="1800" dirty="0"/>
          </a:p>
        </p:txBody>
      </p:sp>
      <p:pic>
        <p:nvPicPr>
          <p:cNvPr id="7" name="Picture 2" descr="Image result for healthcare workers china">
            <a:extLst>
              <a:ext uri="{FF2B5EF4-FFF2-40B4-BE49-F238E27FC236}">
                <a16:creationId xmlns:a16="http://schemas.microsoft.com/office/drawing/2014/main" id="{9B902304-6B57-41B2-A765-F590DE4C6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534235"/>
            <a:ext cx="2438400" cy="139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AAC5A7-F7BF-4E92-8380-C2BD5A7DB38C}"/>
              </a:ext>
            </a:extLst>
          </p:cNvPr>
          <p:cNvSpPr txBox="1"/>
          <p:nvPr/>
        </p:nvSpPr>
        <p:spPr>
          <a:xfrm>
            <a:off x="9053949" y="4059410"/>
            <a:ext cx="20019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Photo credit: South China Morning Post </a:t>
            </a:r>
          </a:p>
        </p:txBody>
      </p:sp>
    </p:spTree>
    <p:extLst>
      <p:ext uri="{BB962C8B-B14F-4D97-AF65-F5344CB8AC3E}">
        <p14:creationId xmlns:p14="http://schemas.microsoft.com/office/powerpoint/2010/main" val="865615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54067-9D86-4F37-8369-CACFA3C7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59110"/>
            <a:ext cx="3959802" cy="2462213"/>
          </a:xfrm>
        </p:spPr>
        <p:txBody>
          <a:bodyPr/>
          <a:lstStyle/>
          <a:p>
            <a:r>
              <a:rPr lang="en-US" dirty="0"/>
              <a:t>Other existing resources related to the health and safety of health workers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C2D54-2291-443C-9732-315352D08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675" y="555393"/>
            <a:ext cx="6156000" cy="5802999"/>
          </a:xfrm>
        </p:spPr>
        <p:txBody>
          <a:bodyPr/>
          <a:lstStyle/>
          <a:p>
            <a:r>
              <a:rPr lang="en-US" sz="1600" dirty="0"/>
              <a:t>Occupational safety and health in public health emergencies: A manual for protecting health workers and responders (English only) </a:t>
            </a:r>
            <a:r>
              <a:rPr lang="en-US" sz="1600" dirty="0">
                <a:hlinkClick r:id="rId2"/>
              </a:rPr>
              <a:t>https://www.who.int/publications-detail/occupational-safety-and-health-in-public-health-emergencies</a:t>
            </a:r>
            <a:r>
              <a:rPr lang="en-US" sz="1600" dirty="0"/>
              <a:t> </a:t>
            </a:r>
          </a:p>
          <a:p>
            <a:r>
              <a:rPr lang="en-US" sz="1600" dirty="0" err="1"/>
              <a:t>ePROTECT</a:t>
            </a:r>
            <a:r>
              <a:rPr lang="en-US" sz="1600" dirty="0"/>
              <a:t> respiratory occupational health and safety </a:t>
            </a:r>
            <a:r>
              <a:rPr lang="en-US" sz="1600" dirty="0">
                <a:hlinkClick r:id="rId3"/>
              </a:rPr>
              <a:t>https://openwho.org/courses/eprotect-acute-respiratory-infections</a:t>
            </a:r>
            <a:r>
              <a:rPr lang="en-US" sz="1600" dirty="0"/>
              <a:t> </a:t>
            </a:r>
          </a:p>
          <a:p>
            <a:r>
              <a:rPr lang="en-US" sz="1600" dirty="0"/>
              <a:t>Work improvement in health services (English, French, Spanish, Portuguese, Arab, Chinese) </a:t>
            </a:r>
            <a:r>
              <a:rPr lang="en-US" sz="1600" dirty="0">
                <a:hlinkClick r:id="rId4"/>
              </a:rPr>
              <a:t>https://www.ilo.org/sector/Resources/training-materials/WCMS_250540/lang--en/index.htm</a:t>
            </a:r>
            <a:r>
              <a:rPr lang="en-US" sz="1600" dirty="0"/>
              <a:t> </a:t>
            </a:r>
          </a:p>
          <a:p>
            <a:r>
              <a:rPr lang="en-US" sz="1600" dirty="0"/>
              <a:t>ILO Guidelines on Decent Work in Public Emergency Services (English only) </a:t>
            </a:r>
            <a:r>
              <a:rPr lang="en-US" sz="1600" dirty="0">
                <a:hlinkClick r:id="rId5"/>
              </a:rPr>
              <a:t>https://www.ilo.org/wcmsp5/groups/public/---ed_dialogue/---sector/documents/normativeinstrument/wcms_626551.pdf</a:t>
            </a:r>
            <a:r>
              <a:rPr lang="en-US" sz="1600" dirty="0"/>
              <a:t> </a:t>
            </a:r>
          </a:p>
          <a:p>
            <a:endParaRPr lang="en-US" sz="16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252A8-5797-4A4B-94DF-FBE661A74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21/02/2020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7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06" y="-38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D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1688602"/>
            <a:ext cx="12192000" cy="5169535"/>
            <a:chOff x="0" y="1688602"/>
            <a:chExt cx="12192000" cy="5169535"/>
          </a:xfrm>
        </p:grpSpPr>
        <p:sp>
          <p:nvSpPr>
            <p:cNvPr id="5" name="object 5"/>
            <p:cNvSpPr/>
            <p:nvPr/>
          </p:nvSpPr>
          <p:spPr>
            <a:xfrm>
              <a:off x="0" y="1688602"/>
              <a:ext cx="12191999" cy="51693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818131"/>
              <a:ext cx="12192000" cy="5039995"/>
            </a:xfrm>
            <a:custGeom>
              <a:avLst/>
              <a:gdLst/>
              <a:ahLst/>
              <a:cxnLst/>
              <a:rect l="l" t="t" r="r" b="b"/>
              <a:pathLst>
                <a:path w="12192000" h="5039995">
                  <a:moveTo>
                    <a:pt x="12192000" y="0"/>
                  </a:moveTo>
                  <a:lnTo>
                    <a:pt x="0" y="0"/>
                  </a:lnTo>
                  <a:lnTo>
                    <a:pt x="0" y="5039868"/>
                  </a:lnTo>
                  <a:lnTo>
                    <a:pt x="12192000" y="503986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5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1200" y="2057400"/>
            <a:ext cx="8209788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b="1" dirty="0">
                <a:latin typeface="Gothic Uralic"/>
                <a:cs typeface="Gothic Uralic"/>
              </a:rPr>
              <a:t>Stigma is harmful to people and to the outbreak response</a:t>
            </a:r>
            <a:br>
              <a:rPr lang="en-US" sz="4800" b="1" spc="-5" dirty="0">
                <a:latin typeface="Gothic Uralic"/>
                <a:cs typeface="Gothic Uralic"/>
              </a:rPr>
            </a:br>
            <a:br>
              <a:rPr lang="en-US" sz="4800" b="1" spc="-5" dirty="0">
                <a:latin typeface="Gothic Uralic"/>
                <a:cs typeface="Gothic Uralic"/>
              </a:rPr>
            </a:br>
            <a:endParaRPr sz="4800" dirty="0">
              <a:latin typeface="Gothic Uralic"/>
              <a:cs typeface="Gothic Ural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190988" y="5771388"/>
            <a:ext cx="2000885" cy="1087120"/>
          </a:xfrm>
          <a:custGeom>
            <a:avLst/>
            <a:gdLst/>
            <a:ahLst/>
            <a:cxnLst/>
            <a:rect l="l" t="t" r="r" b="b"/>
            <a:pathLst>
              <a:path w="2000884" h="1087120">
                <a:moveTo>
                  <a:pt x="2000250" y="0"/>
                </a:moveTo>
                <a:lnTo>
                  <a:pt x="0" y="1086611"/>
                </a:lnTo>
                <a:lnTo>
                  <a:pt x="2000757" y="1086611"/>
                </a:lnTo>
                <a:lnTo>
                  <a:pt x="2000864" y="1035519"/>
                </a:lnTo>
                <a:lnTo>
                  <a:pt x="2000250" y="0"/>
                </a:lnTo>
                <a:close/>
              </a:path>
            </a:pathLst>
          </a:custGeom>
          <a:solidFill>
            <a:srgbClr val="008DC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ABDB54-9C12-4102-9B6C-7A5D2BC745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1" y="6233160"/>
            <a:ext cx="1792519" cy="548640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8827214-DD2F-4C7E-8E4F-CD2D183E0125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90"/>
              <a:t>21/02/2020</a:t>
            </a:r>
            <a:endParaRPr lang="en-US" spc="-90" dirty="0"/>
          </a:p>
        </p:txBody>
      </p:sp>
    </p:spTree>
    <p:extLst>
      <p:ext uri="{BB962C8B-B14F-4D97-AF65-F5344CB8AC3E}">
        <p14:creationId xmlns:p14="http://schemas.microsoft.com/office/powerpoint/2010/main" val="3698977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EPI-BRAIN">
      <a:dk1>
        <a:srgbClr val="383838"/>
      </a:dk1>
      <a:lt1>
        <a:srgbClr val="FFFFFF"/>
      </a:lt1>
      <a:dk2>
        <a:srgbClr val="595959"/>
      </a:dk2>
      <a:lt2>
        <a:srgbClr val="E7E6E6"/>
      </a:lt2>
      <a:accent1>
        <a:srgbClr val="005D85"/>
      </a:accent1>
      <a:accent2>
        <a:srgbClr val="008DC9"/>
      </a:accent2>
      <a:accent3>
        <a:srgbClr val="D86422"/>
      </a:accent3>
      <a:accent4>
        <a:srgbClr val="E8EFF2"/>
      </a:accent4>
      <a:accent5>
        <a:srgbClr val="18B1F1"/>
      </a:accent5>
      <a:accent6>
        <a:srgbClr val="FFFFFF"/>
      </a:accent6>
      <a:hlink>
        <a:srgbClr val="008DC9"/>
      </a:hlink>
      <a:folHlink>
        <a:srgbClr val="D8642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EPI-BRAIN">
      <a:dk1>
        <a:srgbClr val="383838"/>
      </a:dk1>
      <a:lt1>
        <a:srgbClr val="FFFFFF"/>
      </a:lt1>
      <a:dk2>
        <a:srgbClr val="595959"/>
      </a:dk2>
      <a:lt2>
        <a:srgbClr val="E7E6E6"/>
      </a:lt2>
      <a:accent1>
        <a:srgbClr val="005D85"/>
      </a:accent1>
      <a:accent2>
        <a:srgbClr val="008DC9"/>
      </a:accent2>
      <a:accent3>
        <a:srgbClr val="D86422"/>
      </a:accent3>
      <a:accent4>
        <a:srgbClr val="E8EFF2"/>
      </a:accent4>
      <a:accent5>
        <a:srgbClr val="18B1F1"/>
      </a:accent5>
      <a:accent6>
        <a:srgbClr val="FFFFFF"/>
      </a:accent6>
      <a:hlink>
        <a:srgbClr val="008DC9"/>
      </a:hlink>
      <a:folHlink>
        <a:srgbClr val="D8642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toto xmlns="3b6adfd2-45ee-475c-9ba1-141beca17a6d" xsi:nil="true"/>
    <PublishingExpirationDate xmlns="http://schemas.microsoft.com/sharepoint/v3" xsi:nil="true"/>
    <Information0 xmlns="ea308982-6751-4b79-bd3b-566101019137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C067C671DE84428987E48DACAB1368" ma:contentTypeVersion="9" ma:contentTypeDescription="Create a new document." ma:contentTypeScope="" ma:versionID="4ff7406c16151309af32e37c1fd59c05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xmlns:ns3="3b6adfd2-45ee-475c-9ba1-141beca17a6d" xmlns:ns4="ea308982-6751-4b79-bd3b-566101019137" targetNamespace="http://schemas.microsoft.com/office/2006/metadata/properties" ma:root="true" ma:fieldsID="2268956106bbb733b8a8420a205a9798" ns1:_="" ns2:_="" ns3:_="" ns4:_="">
    <xsd:import namespace="http://schemas.microsoft.com/sharepoint/v3"/>
    <xsd:import namespace="http://schemas.microsoft.com/sharepoint/v4"/>
    <xsd:import namespace="3b6adfd2-45ee-475c-9ba1-141beca17a6d"/>
    <xsd:import namespace="ea308982-6751-4b79-bd3b-56610101913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  <xsd:element ref="ns3:toto" minOccurs="0"/>
                <xsd:element ref="ns4:Informa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6adfd2-45ee-475c-9ba1-141beca17a6d" elementFormDefault="qualified">
    <xsd:import namespace="http://schemas.microsoft.com/office/2006/documentManagement/types"/>
    <xsd:import namespace="http://schemas.microsoft.com/office/infopath/2007/PartnerControls"/>
    <xsd:element name="toto" ma:index="11" nillable="true" ma:displayName="display" ma:hidden="true" ma:internalName="toto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08982-6751-4b79-bd3b-566101019137" elementFormDefault="qualified">
    <xsd:import namespace="http://schemas.microsoft.com/office/2006/documentManagement/types"/>
    <xsd:import namespace="http://schemas.microsoft.com/office/infopath/2007/PartnerControls"/>
    <xsd:element name="Information0" ma:index="12" nillable="true" ma:displayName="Information" ma:internalName="Information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CC2741-F001-4059-BC11-9DA8E2DA9D17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7d3c318a-d885-4fdc-a31f-a492707abb2b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D59B089-5DC3-4683-A98D-F8DD4CCEAF41}"/>
</file>

<file path=customXml/itemProps3.xml><?xml version="1.0" encoding="utf-8"?>
<ds:datastoreItem xmlns:ds="http://schemas.openxmlformats.org/officeDocument/2006/customXml" ds:itemID="{5090EC2F-5618-4A06-B18C-38AA8649DB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2480</TotalTime>
  <Words>745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Gothic Uralic</vt:lpstr>
      <vt:lpstr>Verdana</vt:lpstr>
      <vt:lpstr>Office Theme</vt:lpstr>
      <vt:lpstr>1_Office Theme</vt:lpstr>
      <vt:lpstr>2_Office Theme</vt:lpstr>
      <vt:lpstr>PowerPoint Presentation</vt:lpstr>
      <vt:lpstr>Distribution of cases of COVID-19 as of 21 February  Globally: 76,769 confirmed cases and  2,247 deaths  </vt:lpstr>
      <vt:lpstr>Transmission of COVID-19  </vt:lpstr>
      <vt:lpstr>Transmission of COVID-19</vt:lpstr>
      <vt:lpstr>COVID-19 Risk Communication Package for Healthcare Facilities Developed by the World Health Organization Regional Office for the Western Pacific   https://iris.wpro.who.int/handle/10665.1/14482  </vt:lpstr>
      <vt:lpstr>WHO recognizes the essential work of healthcare workers and the responsibility and importance of protecting the healthcare facility workforce</vt:lpstr>
      <vt:lpstr>Understanding the risks &amp; protecting health workers </vt:lpstr>
      <vt:lpstr>Other existing resources related to the health and safety of health workers </vt:lpstr>
      <vt:lpstr>Stigma is harmful to people and to the outbreak response  </vt:lpstr>
      <vt:lpstr>Stigma stories </vt:lpstr>
      <vt:lpstr>The impact of stigma </vt:lpstr>
      <vt:lpstr>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HESS, Sarah</dc:creator>
  <cp:lastModifiedBy>HESS, Sarah</cp:lastModifiedBy>
  <cp:revision>114</cp:revision>
  <cp:lastPrinted>2020-02-07T15:31:43Z</cp:lastPrinted>
  <dcterms:created xsi:type="dcterms:W3CDTF">2020-02-04T09:26:39Z</dcterms:created>
  <dcterms:modified xsi:type="dcterms:W3CDTF">2020-02-21T19:38:11Z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2020-02-04T00:00:00Z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2020-02-04T00:00:00Z</vt:filetime>
  </property>
  <property fmtid="{D5CDD505-2E9C-101B-9397-08002B2CF9AE}" pid="5" name="ContentTypeId">
    <vt:lpwstr>0x01010009C067C671DE84428987E48DACAB1368</vt:lpwstr>
  </property>
</Properties>
</file>